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50"/>
  </p:notesMasterIdLst>
  <p:sldIdLst>
    <p:sldId id="256" r:id="rId3"/>
    <p:sldId id="264" r:id="rId4"/>
    <p:sldId id="352" r:id="rId5"/>
    <p:sldId id="437" r:id="rId6"/>
    <p:sldId id="438" r:id="rId7"/>
    <p:sldId id="354" r:id="rId8"/>
    <p:sldId id="353" r:id="rId9"/>
    <p:sldId id="355" r:id="rId10"/>
    <p:sldId id="340" r:id="rId11"/>
    <p:sldId id="360" r:id="rId12"/>
    <p:sldId id="361" r:id="rId13"/>
    <p:sldId id="362" r:id="rId14"/>
    <p:sldId id="364" r:id="rId15"/>
    <p:sldId id="365" r:id="rId16"/>
    <p:sldId id="455" r:id="rId17"/>
    <p:sldId id="367" r:id="rId18"/>
    <p:sldId id="368" r:id="rId19"/>
    <p:sldId id="357" r:id="rId20"/>
    <p:sldId id="366" r:id="rId21"/>
    <p:sldId id="369" r:id="rId22"/>
    <p:sldId id="374" r:id="rId23"/>
    <p:sldId id="375" r:id="rId24"/>
    <p:sldId id="376" r:id="rId25"/>
    <p:sldId id="377" r:id="rId26"/>
    <p:sldId id="425" r:id="rId27"/>
    <p:sldId id="456" r:id="rId28"/>
    <p:sldId id="426" r:id="rId29"/>
    <p:sldId id="427" r:id="rId30"/>
    <p:sldId id="428" r:id="rId31"/>
    <p:sldId id="429" r:id="rId32"/>
    <p:sldId id="432" r:id="rId33"/>
    <p:sldId id="457" r:id="rId34"/>
    <p:sldId id="443" r:id="rId35"/>
    <p:sldId id="458" r:id="rId36"/>
    <p:sldId id="459" r:id="rId37"/>
    <p:sldId id="431" r:id="rId38"/>
    <p:sldId id="441" r:id="rId39"/>
    <p:sldId id="442" r:id="rId40"/>
    <p:sldId id="433" r:id="rId41"/>
    <p:sldId id="445" r:id="rId42"/>
    <p:sldId id="451" r:id="rId43"/>
    <p:sldId id="452" r:id="rId44"/>
    <p:sldId id="460" r:id="rId45"/>
    <p:sldId id="453" r:id="rId46"/>
    <p:sldId id="454" r:id="rId47"/>
    <p:sldId id="435" r:id="rId48"/>
    <p:sldId id="4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3E6"/>
    <a:srgbClr val="800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7" autoAdjust="0"/>
    <p:restoredTop sz="77169" autoAdjust="0"/>
  </p:normalViewPr>
  <p:slideViewPr>
    <p:cSldViewPr snapToGrid="0">
      <p:cViewPr>
        <p:scale>
          <a:sx n="125" d="100"/>
          <a:sy n="125" d="100"/>
        </p:scale>
        <p:origin x="1988" y="60"/>
      </p:cViewPr>
      <p:guideLst>
        <p:guide orient="horz" pos="1752"/>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75988-E810-4ED2-807B-BBB9B433CF26}" type="datetimeFigureOut">
              <a:rPr lang="en-US" smtClean="0"/>
              <a:t>2/19/2020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4ADC8-2C19-4BE8-86D5-BC195D32109F}" type="slidenum">
              <a:rPr lang="en-US" smtClean="0"/>
              <a:t>‹#›</a:t>
            </a:fld>
            <a:endParaRPr lang="en-US"/>
          </a:p>
        </p:txBody>
      </p:sp>
    </p:spTree>
    <p:extLst>
      <p:ext uri="{BB962C8B-B14F-4D97-AF65-F5344CB8AC3E}">
        <p14:creationId xmlns:p14="http://schemas.microsoft.com/office/powerpoint/2010/main" val="2204373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https://stackoverflow.com/questions/27595455/what-is-a-feature-descriptor-in-image-processing-algorithm-or-description</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9</a:t>
            </a:fld>
            <a:endParaRPr lang="en-US"/>
          </a:p>
        </p:txBody>
      </p:sp>
    </p:spTree>
    <p:extLst>
      <p:ext uri="{BB962C8B-B14F-4D97-AF65-F5344CB8AC3E}">
        <p14:creationId xmlns:p14="http://schemas.microsoft.com/office/powerpoint/2010/main" val="236019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homography</a:t>
            </a:r>
            <a:r>
              <a:rPr lang="en-US" dirty="0" smtClean="0"/>
              <a:t>?</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18</a:t>
            </a:fld>
            <a:endParaRPr lang="en-US"/>
          </a:p>
        </p:txBody>
      </p:sp>
    </p:spTree>
    <p:extLst>
      <p:ext uri="{BB962C8B-B14F-4D97-AF65-F5344CB8AC3E}">
        <p14:creationId xmlns:p14="http://schemas.microsoft.com/office/powerpoint/2010/main" val="379970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https://unsplash.com/photos/anV_zgNDZhc</a:t>
            </a:r>
            <a:endParaRPr lang="en-US" dirty="0"/>
          </a:p>
        </p:txBody>
      </p:sp>
      <p:sp>
        <p:nvSpPr>
          <p:cNvPr id="4" name="Slide Number Placeholder 3"/>
          <p:cNvSpPr>
            <a:spLocks noGrp="1"/>
          </p:cNvSpPr>
          <p:nvPr>
            <p:ph type="sldNum" sz="quarter" idx="10"/>
          </p:nvPr>
        </p:nvSpPr>
        <p:spPr/>
        <p:txBody>
          <a:bodyPr/>
          <a:lstStyle/>
          <a:p>
            <a:fld id="{DE44ADC8-2C19-4BE8-86D5-BC195D32109F}" type="slidenum">
              <a:rPr lang="en-US" smtClean="0"/>
              <a:t>26</a:t>
            </a:fld>
            <a:endParaRPr lang="en-US"/>
          </a:p>
        </p:txBody>
      </p:sp>
    </p:spTree>
    <p:extLst>
      <p:ext uri="{BB962C8B-B14F-4D97-AF65-F5344CB8AC3E}">
        <p14:creationId xmlns:p14="http://schemas.microsoft.com/office/powerpoint/2010/main" val="3227976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2/19/2020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FB3E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7AF136-2503-4070-8FCE-EC8E7FCDC687}"/>
              </a:ext>
            </a:extLst>
          </p:cNvPr>
          <p:cNvSpPr/>
          <p:nvPr userDrawn="1"/>
        </p:nvSpPr>
        <p:spPr>
          <a:xfrm>
            <a:off x="0" y="0"/>
            <a:ext cx="12192000" cy="6858000"/>
          </a:xfrm>
          <a:prstGeom prst="rect">
            <a:avLst/>
          </a:prstGeom>
          <a:solidFill>
            <a:srgbClr val="CFB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lide Number Placeholder 13"/>
          <p:cNvSpPr txBox="1">
            <a:spLocks/>
          </p:cNvSpPr>
          <p:nvPr userDrawn="1"/>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882983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6"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30.jpeg"/><Relationship Id="rId4" Type="http://schemas.openxmlformats.org/officeDocument/2006/relationships/image" Target="../media/image29.wmf"/></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sp.stackexchange.com/questions/36962/why-does-the-separable-filter-reduce-the-cost-of-computing-the-operator"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4.pn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vlfeat.org/overview/sift.html"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414540"/>
          </a:xfrm>
        </p:spPr>
        <p:txBody>
          <a:bodyPr/>
          <a:lstStyle/>
          <a:p>
            <a:r>
              <a:rPr lang="en-US" dirty="0" smtClean="0"/>
              <a:t>Feature Detection and Matching</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7"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8"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a:t>
            </a:r>
            <a:r>
              <a:rPr lang="en-US" b="1" dirty="0" smtClean="0"/>
              <a:t>2020-02-19</a:t>
            </a:r>
            <a:endParaRPr lang="en-US" b="1" dirty="0" smtClean="0"/>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t>
            </a:r>
            <a:r>
              <a:rPr lang="en-US" dirty="0" err="1" smtClean="0"/>
              <a:t>Keypoints</a:t>
            </a:r>
            <a:r>
              <a:rPr lang="en-US" dirty="0" smtClean="0"/>
              <a:t>/Features</a:t>
            </a:r>
            <a:endParaRPr lang="en-US" dirty="0"/>
          </a:p>
        </p:txBody>
      </p:sp>
      <p:sp>
        <p:nvSpPr>
          <p:cNvPr id="3" name="Rectangle 2"/>
          <p:cNvSpPr/>
          <p:nvPr/>
        </p:nvSpPr>
        <p:spPr>
          <a:xfrm>
            <a:off x="418977" y="1081009"/>
            <a:ext cx="11326180" cy="1697068"/>
          </a:xfrm>
          <a:prstGeom prst="rect">
            <a:avLst/>
          </a:prstGeom>
        </p:spPr>
        <p:txBody>
          <a:bodyPr wrap="square">
            <a:spAutoFit/>
          </a:bodyPr>
          <a:lstStyle/>
          <a:p>
            <a:pPr>
              <a:lnSpc>
                <a:spcPct val="150000"/>
              </a:lnSpc>
            </a:pPr>
            <a:r>
              <a:rPr lang="en-US" sz="2400" dirty="0"/>
              <a:t>Suppose you have to click on some point,  go away and come back after I deform the image, and click on the same points again.  </a:t>
            </a:r>
            <a:r>
              <a:rPr lang="en-US" sz="2400" dirty="0" smtClean="0"/>
              <a:t>Which </a:t>
            </a:r>
            <a:r>
              <a:rPr lang="en-US" sz="2400" dirty="0"/>
              <a:t>points would you choose?</a:t>
            </a:r>
          </a:p>
          <a:p>
            <a:pPr marL="342900" indent="-342900">
              <a:lnSpc>
                <a:spcPct val="150000"/>
              </a:lnSpc>
              <a:buFont typeface="Arial" panose="020B0604020202020204" pitchFamily="34" charset="0"/>
              <a:buChar char="•"/>
            </a:pPr>
            <a:endParaRPr lang="en-US" sz="2400" dirty="0" smtClean="0"/>
          </a:p>
        </p:txBody>
      </p:sp>
      <p:pic>
        <p:nvPicPr>
          <p:cNvPr id="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250" y="2981889"/>
            <a:ext cx="3655375" cy="2844686"/>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78352">
            <a:off x="7540399" y="2910816"/>
            <a:ext cx="3216324" cy="2503008"/>
          </a:xfrm>
          <a:prstGeom prst="rect">
            <a:avLst/>
          </a:prstGeom>
          <a:noFill/>
          <a:ln w="28575"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2645846" y="5925613"/>
            <a:ext cx="1181734"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560" dirty="0">
                <a:solidFill>
                  <a:srgbClr val="000000"/>
                </a:solidFill>
                <a:latin typeface="+mn-lt"/>
              </a:rPr>
              <a:t>original</a:t>
            </a:r>
          </a:p>
        </p:txBody>
      </p:sp>
      <p:sp>
        <p:nvSpPr>
          <p:cNvPr id="9" name="TextBox 7"/>
          <p:cNvSpPr txBox="1">
            <a:spLocks noChangeArrowheads="1"/>
          </p:cNvSpPr>
          <p:nvPr/>
        </p:nvSpPr>
        <p:spPr bwMode="auto">
          <a:xfrm>
            <a:off x="9429176" y="5463948"/>
            <a:ext cx="14253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eaLnBrk="1" hangingPunct="1"/>
            <a:r>
              <a:rPr lang="en-US" altLang="en-US" sz="2400" dirty="0">
                <a:solidFill>
                  <a:srgbClr val="000000"/>
                </a:solidFill>
                <a:latin typeface="Calibri" charset="0"/>
                <a:ea typeface="Calibri" charset="0"/>
                <a:cs typeface="Calibri" charset="0"/>
              </a:rPr>
              <a:t>deformed</a:t>
            </a:r>
          </a:p>
        </p:txBody>
      </p:sp>
    </p:spTree>
    <p:extLst>
      <p:ext uri="{BB962C8B-B14F-4D97-AF65-F5344CB8AC3E}">
        <p14:creationId xmlns:p14="http://schemas.microsoft.com/office/powerpoint/2010/main" val="11623025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Overview of Feature Matching</a:t>
            </a:r>
            <a:endParaRPr lang="en-US" dirty="0"/>
          </a:p>
        </p:txBody>
      </p:sp>
      <p:sp>
        <p:nvSpPr>
          <p:cNvPr id="190" name="Text Box 26"/>
          <p:cNvSpPr txBox="1">
            <a:spLocks noChangeArrowheads="1"/>
          </p:cNvSpPr>
          <p:nvPr/>
        </p:nvSpPr>
        <p:spPr bwMode="auto">
          <a:xfrm>
            <a:off x="7073901" y="1226496"/>
            <a:ext cx="4749799" cy="436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lIns="128000" tIns="66560" rIns="128000" bIns="66560">
            <a:spAutoFit/>
          </a:bodyPr>
          <a:lstStyle>
            <a:lvl1pPr eaLnBrk="0" hangingPunct="0">
              <a:defRPr sz="2800">
                <a:solidFill>
                  <a:schemeClr val="tx1"/>
                </a:solidFill>
                <a:latin typeface="Arial" charset="0"/>
                <a:ea typeface="Arial" charset="0"/>
                <a:cs typeface="Arial" charset="0"/>
              </a:defRPr>
            </a:lvl1pPr>
            <a:lvl2pPr marL="742950" indent="-285750" eaLnBrk="0" hangingPunct="0">
              <a:defRPr sz="2800">
                <a:solidFill>
                  <a:schemeClr val="tx1"/>
                </a:solidFill>
                <a:latin typeface="Arial" charset="0"/>
                <a:ea typeface="Arial" charset="0"/>
                <a:cs typeface="Arial" charset="0"/>
              </a:defRPr>
            </a:lvl2pPr>
            <a:lvl3pPr marL="1143000" indent="-228600" eaLnBrk="0" hangingPunct="0">
              <a:defRPr sz="2800">
                <a:solidFill>
                  <a:schemeClr val="tx1"/>
                </a:solidFill>
                <a:latin typeface="Arial" charset="0"/>
                <a:ea typeface="Arial" charset="0"/>
                <a:cs typeface="Arial" charset="0"/>
              </a:defRPr>
            </a:lvl3pPr>
            <a:lvl4pPr marL="1600200" indent="-228600" eaLnBrk="0" hangingPunct="0">
              <a:defRPr sz="2800">
                <a:solidFill>
                  <a:schemeClr val="tx1"/>
                </a:solidFill>
                <a:latin typeface="Arial" charset="0"/>
                <a:ea typeface="Arial" charset="0"/>
                <a:cs typeface="Arial" charset="0"/>
              </a:defRPr>
            </a:lvl4pPr>
            <a:lvl5pPr marL="2057400" indent="-228600" eaLnBrk="0" hangingPunct="0">
              <a:defRPr sz="28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ea typeface="Arial" charset="0"/>
                <a:cs typeface="Arial" charset="0"/>
              </a:defRPr>
            </a:lvl9pPr>
          </a:lstStyle>
          <a:p>
            <a:pPr marL="514350" indent="-514350">
              <a:spcBef>
                <a:spcPct val="50000"/>
              </a:spcBef>
              <a:buAutoNum type="arabicPeriod"/>
            </a:pPr>
            <a:r>
              <a:rPr lang="en-US" altLang="en-US" sz="2500" b="1" dirty="0" smtClean="0">
                <a:solidFill>
                  <a:srgbClr val="000000"/>
                </a:solidFill>
                <a:latin typeface="Calibri" charset="0"/>
                <a:ea typeface="Calibri" charset="0"/>
                <a:cs typeface="Calibri" charset="0"/>
              </a:rPr>
              <a:t>Find </a:t>
            </a:r>
            <a:r>
              <a:rPr lang="en-US" altLang="en-US" sz="2500" b="1" dirty="0">
                <a:solidFill>
                  <a:srgbClr val="000000"/>
                </a:solidFill>
                <a:latin typeface="Calibri" charset="0"/>
                <a:ea typeface="Calibri" charset="0"/>
                <a:cs typeface="Calibri" charset="0"/>
              </a:rPr>
              <a:t>a set of </a:t>
            </a:r>
            <a:r>
              <a:rPr lang="en-US" altLang="en-US" sz="2500" b="1" dirty="0" smtClean="0">
                <a:solidFill>
                  <a:srgbClr val="000000"/>
                </a:solidFill>
                <a:latin typeface="Calibri" charset="0"/>
                <a:ea typeface="Calibri" charset="0"/>
                <a:cs typeface="Calibri" charset="0"/>
              </a:rPr>
              <a:t>distinctive key-points </a:t>
            </a:r>
          </a:p>
          <a:p>
            <a:pPr marL="514350" indent="-514350">
              <a:spcBef>
                <a:spcPct val="50000"/>
              </a:spcBef>
              <a:buFontTx/>
              <a:buAutoNum type="arabicPeriod"/>
            </a:pPr>
            <a:r>
              <a:rPr lang="en-US" altLang="en-US" sz="2500" b="1" dirty="0" smtClean="0">
                <a:solidFill>
                  <a:srgbClr val="000000"/>
                </a:solidFill>
                <a:latin typeface="Calibri" charset="0"/>
                <a:ea typeface="Calibri" charset="0"/>
                <a:cs typeface="Calibri" charset="0"/>
              </a:rPr>
              <a:t>Define </a:t>
            </a:r>
            <a:r>
              <a:rPr lang="en-US" altLang="en-US" sz="2500" b="1" dirty="0">
                <a:solidFill>
                  <a:srgbClr val="000000"/>
                </a:solidFill>
                <a:latin typeface="Calibri" charset="0"/>
                <a:ea typeface="Calibri" charset="0"/>
                <a:cs typeface="Calibri" charset="0"/>
              </a:rPr>
              <a:t>a region </a:t>
            </a:r>
            <a:r>
              <a:rPr lang="en-US" altLang="en-US" sz="2500" b="1" dirty="0" smtClean="0">
                <a:solidFill>
                  <a:srgbClr val="000000"/>
                </a:solidFill>
                <a:latin typeface="Calibri" charset="0"/>
                <a:ea typeface="Calibri" charset="0"/>
                <a:cs typeface="Calibri" charset="0"/>
              </a:rPr>
              <a:t>around </a:t>
            </a:r>
            <a:r>
              <a:rPr lang="en-US" altLang="en-US" sz="2500" b="1" dirty="0">
                <a:solidFill>
                  <a:srgbClr val="000000"/>
                </a:solidFill>
                <a:latin typeface="Calibri" charset="0"/>
                <a:ea typeface="Calibri" charset="0"/>
                <a:cs typeface="Calibri" charset="0"/>
              </a:rPr>
              <a:t>each </a:t>
            </a:r>
            <a:r>
              <a:rPr lang="en-US" altLang="en-US" sz="2500" b="1" dirty="0" err="1" smtClean="0">
                <a:solidFill>
                  <a:srgbClr val="000000"/>
                </a:solidFill>
                <a:latin typeface="Calibri" charset="0"/>
                <a:ea typeface="Calibri" charset="0"/>
                <a:cs typeface="Calibri" charset="0"/>
              </a:rPr>
              <a:t>keypoint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Extract and </a:t>
            </a:r>
            <a:r>
              <a:rPr lang="en-US" altLang="en-US" sz="2500" b="1" dirty="0" smtClean="0">
                <a:solidFill>
                  <a:srgbClr val="000000"/>
                </a:solidFill>
                <a:latin typeface="Calibri" charset="0"/>
                <a:ea typeface="Calibri" charset="0"/>
                <a:cs typeface="Calibri" charset="0"/>
              </a:rPr>
              <a:t>normalize </a:t>
            </a:r>
            <a:r>
              <a:rPr lang="en-US" altLang="en-US" sz="2500" b="1" dirty="0">
                <a:solidFill>
                  <a:srgbClr val="000000"/>
                </a:solidFill>
                <a:latin typeface="Calibri" charset="0"/>
                <a:ea typeface="Calibri" charset="0"/>
                <a:cs typeface="Calibri" charset="0"/>
              </a:rPr>
              <a:t>the </a:t>
            </a:r>
            <a:r>
              <a:rPr lang="en-US" altLang="en-US" sz="2500" b="1" dirty="0" smtClean="0">
                <a:solidFill>
                  <a:srgbClr val="000000"/>
                </a:solidFill>
                <a:latin typeface="Calibri" charset="0"/>
                <a:ea typeface="Calibri" charset="0"/>
                <a:cs typeface="Calibri" charset="0"/>
              </a:rPr>
              <a:t>region </a:t>
            </a:r>
            <a:r>
              <a:rPr lang="en-US" altLang="en-US" sz="2500" b="1" dirty="0">
                <a:solidFill>
                  <a:srgbClr val="000000"/>
                </a:solidFill>
                <a:latin typeface="Calibri" charset="0"/>
                <a:ea typeface="Calibri" charset="0"/>
                <a:cs typeface="Calibri" charset="0"/>
              </a:rPr>
              <a:t>content</a:t>
            </a:r>
            <a:r>
              <a:rPr lang="en-US" altLang="en-US" sz="2500" b="1" dirty="0" smtClean="0">
                <a:solidFill>
                  <a:srgbClr val="000000"/>
                </a:solidFill>
                <a:latin typeface="Calibri" charset="0"/>
                <a:ea typeface="Calibri" charset="0"/>
                <a:cs typeface="Calibri" charset="0"/>
              </a:rPr>
              <a:t> </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Compute a local </a:t>
            </a:r>
            <a:r>
              <a:rPr lang="en-US" altLang="en-US" sz="2500" b="1" dirty="0" smtClean="0">
                <a:solidFill>
                  <a:srgbClr val="000000"/>
                </a:solidFill>
                <a:latin typeface="Calibri" charset="0"/>
                <a:ea typeface="Calibri" charset="0"/>
                <a:cs typeface="Calibri" charset="0"/>
              </a:rPr>
              <a:t>descriptor </a:t>
            </a:r>
            <a:r>
              <a:rPr lang="en-US" altLang="en-US" sz="2500" b="1" dirty="0">
                <a:solidFill>
                  <a:srgbClr val="000000"/>
                </a:solidFill>
                <a:latin typeface="Calibri" charset="0"/>
                <a:ea typeface="Calibri" charset="0"/>
                <a:cs typeface="Calibri" charset="0"/>
              </a:rPr>
              <a:t>from </a:t>
            </a:r>
            <a:r>
              <a:rPr lang="en-US" altLang="en-US" sz="2500" b="1" dirty="0" smtClean="0">
                <a:solidFill>
                  <a:srgbClr val="000000"/>
                </a:solidFill>
                <a:latin typeface="Calibri" charset="0"/>
                <a:ea typeface="Calibri" charset="0"/>
                <a:cs typeface="Calibri" charset="0"/>
              </a:rPr>
              <a:t>the </a:t>
            </a:r>
            <a:r>
              <a:rPr lang="en-US" altLang="en-US" sz="2500" b="1" dirty="0">
                <a:solidFill>
                  <a:srgbClr val="000000"/>
                </a:solidFill>
                <a:latin typeface="Calibri" charset="0"/>
                <a:ea typeface="Calibri" charset="0"/>
                <a:cs typeface="Calibri" charset="0"/>
              </a:rPr>
              <a:t>normalized region</a:t>
            </a:r>
          </a:p>
          <a:p>
            <a:pPr marL="514350" indent="-514350">
              <a:spcBef>
                <a:spcPct val="50000"/>
              </a:spcBef>
              <a:buFontTx/>
              <a:buAutoNum type="arabicPeriod"/>
            </a:pPr>
            <a:r>
              <a:rPr lang="en-US" altLang="en-US" sz="2500" b="1" dirty="0">
                <a:solidFill>
                  <a:srgbClr val="000000"/>
                </a:solidFill>
                <a:latin typeface="Calibri" charset="0"/>
                <a:ea typeface="Calibri" charset="0"/>
                <a:cs typeface="Calibri" charset="0"/>
              </a:rPr>
              <a:t>Match local </a:t>
            </a:r>
            <a:r>
              <a:rPr lang="en-US" altLang="en-US" sz="2500" b="1" dirty="0" smtClean="0">
                <a:solidFill>
                  <a:srgbClr val="000000"/>
                </a:solidFill>
                <a:latin typeface="Calibri" charset="0"/>
                <a:ea typeface="Calibri" charset="0"/>
                <a:cs typeface="Calibri" charset="0"/>
              </a:rPr>
              <a:t>descriptors</a:t>
            </a:r>
            <a:endParaRPr lang="en-US" altLang="en-US" sz="2500" b="1" dirty="0">
              <a:solidFill>
                <a:srgbClr val="000000"/>
              </a:solidFill>
              <a:latin typeface="Calibri" charset="0"/>
              <a:ea typeface="Calibri" charset="0"/>
              <a:cs typeface="Calibri" charset="0"/>
            </a:endParaRPr>
          </a:p>
        </p:txBody>
      </p:sp>
      <p:pic>
        <p:nvPicPr>
          <p:cNvPr id="195" name="Picture 194"/>
          <p:cNvPicPr>
            <a:picLocks noChangeAspect="1"/>
          </p:cNvPicPr>
          <p:nvPr/>
        </p:nvPicPr>
        <p:blipFill>
          <a:blip r:embed="rId2"/>
          <a:stretch>
            <a:fillRect/>
          </a:stretch>
        </p:blipFill>
        <p:spPr>
          <a:xfrm>
            <a:off x="735435" y="1202039"/>
            <a:ext cx="5850680" cy="4911122"/>
          </a:xfrm>
          <a:prstGeom prst="rect">
            <a:avLst/>
          </a:prstGeom>
        </p:spPr>
      </p:pic>
      <p:sp>
        <p:nvSpPr>
          <p:cNvPr id="6" name="Rectangle 3"/>
          <p:cNvSpPr txBox="1">
            <a:spLocks noChangeArrowheads="1"/>
          </p:cNvSpPr>
          <p:nvPr/>
        </p:nvSpPr>
        <p:spPr>
          <a:xfrm>
            <a:off x="7251700" y="5966266"/>
            <a:ext cx="2569768" cy="6675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u="sng" dirty="0" smtClean="0">
                <a:solidFill>
                  <a:srgbClr val="FF0000"/>
                </a:solidFill>
              </a:rPr>
              <a:t>Local?</a:t>
            </a:r>
            <a:endParaRPr lang="en-US" altLang="en-US" u="sng" dirty="0" smtClean="0">
              <a:solidFill>
                <a:srgbClr val="FF0000"/>
              </a:solidFill>
            </a:endParaRPr>
          </a:p>
        </p:txBody>
      </p:sp>
    </p:spTree>
    <p:extLst>
      <p:ext uri="{BB962C8B-B14F-4D97-AF65-F5344CB8AC3E}">
        <p14:creationId xmlns:p14="http://schemas.microsoft.com/office/powerpoint/2010/main" val="2913027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BEST Features !!</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6906568" y="1672745"/>
            <a:ext cx="2454583" cy="2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668" y="1933993"/>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65443" y="5100651"/>
            <a:ext cx="10478894" cy="707886"/>
          </a:xfrm>
          <a:prstGeom prst="rect">
            <a:avLst/>
          </a:prstGeom>
        </p:spPr>
        <p:txBody>
          <a:bodyPr wrap="none">
            <a:spAutoFit/>
          </a:bodyPr>
          <a:lstStyle/>
          <a:p>
            <a:pPr>
              <a:buFont typeface="Arial" charset="0"/>
              <a:buNone/>
            </a:pPr>
            <a:r>
              <a:rPr lang="en-US" altLang="en-US" sz="4000" b="1" u="sng" dirty="0"/>
              <a:t>Detect points that are </a:t>
            </a:r>
            <a:r>
              <a:rPr lang="en-US" altLang="en-US" sz="4000" b="1" i="1" u="sng" dirty="0">
                <a:solidFill>
                  <a:srgbClr val="B27F0B"/>
                </a:solidFill>
              </a:rPr>
              <a:t>repeatable</a:t>
            </a:r>
            <a:r>
              <a:rPr lang="en-US" altLang="en-US" sz="4000" b="1" u="sng" dirty="0">
                <a:solidFill>
                  <a:srgbClr val="B27F0B"/>
                </a:solidFill>
              </a:rPr>
              <a:t> </a:t>
            </a:r>
            <a:r>
              <a:rPr lang="en-US" altLang="en-US" sz="4000" b="1" u="sng" dirty="0"/>
              <a:t>and </a:t>
            </a:r>
            <a:r>
              <a:rPr lang="en-US" altLang="en-US" sz="4000" b="1" i="1" u="sng" dirty="0">
                <a:solidFill>
                  <a:srgbClr val="B27F0B"/>
                </a:solidFill>
              </a:rPr>
              <a:t>distinctive</a:t>
            </a:r>
          </a:p>
        </p:txBody>
      </p:sp>
    </p:spTree>
    <p:extLst>
      <p:ext uri="{BB962C8B-B14F-4D97-AF65-F5344CB8AC3E}">
        <p14:creationId xmlns:p14="http://schemas.microsoft.com/office/powerpoint/2010/main" val="738426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Invariant Local Features</a:t>
            </a:r>
            <a:endParaRPr lang="en-US" dirty="0"/>
          </a:p>
        </p:txBody>
      </p:sp>
      <p:pic>
        <p:nvPicPr>
          <p:cNvPr id="5" name="Picture 4"/>
          <p:cNvPicPr>
            <a:picLocks noChangeAspect="1"/>
          </p:cNvPicPr>
          <p:nvPr/>
        </p:nvPicPr>
        <p:blipFill rotWithShape="1">
          <a:blip r:embed="rId2"/>
          <a:srcRect b="11504"/>
          <a:stretch/>
        </p:blipFill>
        <p:spPr>
          <a:xfrm>
            <a:off x="2283481" y="2552707"/>
            <a:ext cx="7625038" cy="3809993"/>
          </a:xfrm>
          <a:prstGeom prst="rect">
            <a:avLst/>
          </a:prstGeom>
        </p:spPr>
      </p:pic>
      <p:sp>
        <p:nvSpPr>
          <p:cNvPr id="6" name="Rectangle 5"/>
          <p:cNvSpPr/>
          <p:nvPr/>
        </p:nvSpPr>
        <p:spPr>
          <a:xfrm>
            <a:off x="241299" y="1160128"/>
            <a:ext cx="11503026" cy="830997"/>
          </a:xfrm>
          <a:prstGeom prst="rect">
            <a:avLst/>
          </a:prstGeom>
        </p:spPr>
        <p:txBody>
          <a:bodyPr wrap="square">
            <a:spAutoFit/>
          </a:bodyPr>
          <a:lstStyle/>
          <a:p>
            <a:r>
              <a:rPr lang="en-US" altLang="en-US" sz="2400" dirty="0"/>
              <a:t>Image content is transformed into local feature coordinates that are invariant to translation, rotation, scale, and other imaging parameters</a:t>
            </a:r>
          </a:p>
        </p:txBody>
      </p:sp>
    </p:spTree>
    <p:extLst>
      <p:ext uri="{BB962C8B-B14F-4D97-AF65-F5344CB8AC3E}">
        <p14:creationId xmlns:p14="http://schemas.microsoft.com/office/powerpoint/2010/main" val="18879917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Characteristic of Good Features</a:t>
            </a:r>
            <a:endParaRPr lang="en-US" dirty="0"/>
          </a:p>
        </p:txBody>
      </p:sp>
      <p:sp>
        <p:nvSpPr>
          <p:cNvPr id="3" name="Rectangle 3"/>
          <p:cNvSpPr txBox="1">
            <a:spLocks noChangeArrowheads="1"/>
          </p:cNvSpPr>
          <p:nvPr/>
        </p:nvSpPr>
        <p:spPr>
          <a:xfrm>
            <a:off x="650239" y="1083733"/>
            <a:ext cx="11704322" cy="866986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endParaRPr lang="en-US" altLang="en-US" sz="2560" dirty="0"/>
          </a:p>
        </p:txBody>
      </p:sp>
      <p:sp>
        <p:nvSpPr>
          <p:cNvPr id="5" name="Rectangle 4"/>
          <p:cNvSpPr/>
          <p:nvPr/>
        </p:nvSpPr>
        <p:spPr>
          <a:xfrm>
            <a:off x="241300" y="1045633"/>
            <a:ext cx="11727180" cy="2352952"/>
          </a:xfrm>
          <a:prstGeom prst="rect">
            <a:avLst/>
          </a:prstGeom>
        </p:spPr>
        <p:txBody>
          <a:bodyPr wrap="square">
            <a:spAutoFit/>
          </a:bodyPr>
          <a:lstStyle/>
          <a:p>
            <a:pPr>
              <a:lnSpc>
                <a:spcPct val="150000"/>
              </a:lnSpc>
            </a:pPr>
            <a:r>
              <a:rPr lang="en-US" sz="2000" b="1" dirty="0" smtClean="0"/>
              <a:t>Repeatability: </a:t>
            </a:r>
            <a:r>
              <a:rPr lang="en-US" sz="2000" dirty="0" smtClean="0"/>
              <a:t>The </a:t>
            </a:r>
            <a:r>
              <a:rPr lang="en-US" sz="2000" dirty="0"/>
              <a:t>same feature can be found in several images despite geometric and photometric transformations </a:t>
            </a:r>
          </a:p>
          <a:p>
            <a:pPr>
              <a:lnSpc>
                <a:spcPct val="150000"/>
              </a:lnSpc>
            </a:pPr>
            <a:r>
              <a:rPr lang="en-US" sz="2000" b="1" dirty="0" smtClean="0"/>
              <a:t>Saliency: </a:t>
            </a:r>
            <a:r>
              <a:rPr lang="en-US" sz="2000" dirty="0" smtClean="0"/>
              <a:t>Each </a:t>
            </a:r>
            <a:r>
              <a:rPr lang="en-US" sz="2000" dirty="0"/>
              <a:t>feature is distinctive</a:t>
            </a:r>
          </a:p>
          <a:p>
            <a:pPr>
              <a:lnSpc>
                <a:spcPct val="150000"/>
              </a:lnSpc>
            </a:pPr>
            <a:r>
              <a:rPr lang="en-US" sz="2000" b="1" dirty="0" smtClean="0"/>
              <a:t>Compactness </a:t>
            </a:r>
            <a:r>
              <a:rPr lang="en-US" sz="2000" b="1" dirty="0"/>
              <a:t>and </a:t>
            </a:r>
            <a:r>
              <a:rPr lang="en-US" sz="2000" b="1" dirty="0" smtClean="0"/>
              <a:t>efficiency: </a:t>
            </a:r>
            <a:r>
              <a:rPr lang="en-US" sz="2000" dirty="0" smtClean="0"/>
              <a:t>Many </a:t>
            </a:r>
            <a:r>
              <a:rPr lang="en-US" sz="2000" dirty="0"/>
              <a:t>fewer features than image pixels</a:t>
            </a:r>
          </a:p>
          <a:p>
            <a:pPr>
              <a:lnSpc>
                <a:spcPct val="150000"/>
              </a:lnSpc>
            </a:pPr>
            <a:r>
              <a:rPr lang="en-US" sz="2000" b="1" dirty="0" smtClean="0"/>
              <a:t>Locality: </a:t>
            </a:r>
            <a:r>
              <a:rPr lang="en-US" sz="2000" dirty="0" smtClean="0"/>
              <a:t>A </a:t>
            </a:r>
            <a:r>
              <a:rPr lang="en-US" sz="2000" dirty="0"/>
              <a:t>feature occupies a relatively small area of the image; robust to clutter and occlusion</a:t>
            </a:r>
          </a:p>
        </p:txBody>
      </p:sp>
      <p:grpSp>
        <p:nvGrpSpPr>
          <p:cNvPr id="7" name="Group 11"/>
          <p:cNvGrpSpPr>
            <a:grpSpLocks/>
          </p:cNvGrpSpPr>
          <p:nvPr/>
        </p:nvGrpSpPr>
        <p:grpSpPr bwMode="auto">
          <a:xfrm>
            <a:off x="2629481" y="3729864"/>
            <a:ext cx="6933037" cy="2554277"/>
            <a:chOff x="528" y="624"/>
            <a:chExt cx="4715" cy="1678"/>
          </a:xfrm>
        </p:grpSpPr>
        <p:pic>
          <p:nvPicPr>
            <p:cNvPr id="8" name="Picture 9"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624"/>
              <a:ext cx="2315" cy="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624"/>
              <a:ext cx="2315" cy="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87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Motion Capture</a:t>
            </a:r>
            <a:endParaRPr lang="en-US" dirty="0"/>
          </a:p>
        </p:txBody>
      </p:sp>
      <p:pic>
        <p:nvPicPr>
          <p:cNvPr id="21506" name="Picture 2" descr="Image result for motion cap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747" y="1127382"/>
            <a:ext cx="9628505" cy="54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92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Points would You Choose?</a:t>
            </a:r>
            <a:endParaRPr lang="en-US" dirty="0"/>
          </a:p>
        </p:txBody>
      </p:sp>
      <p:pic>
        <p:nvPicPr>
          <p:cNvPr id="20482" name="Picture 2" descr="Image result for university of waterloo campu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300" y="1455986"/>
            <a:ext cx="7894067" cy="461461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Image result for MC building uwaterl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474" y="3916362"/>
            <a:ext cx="3231355" cy="215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244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Corner Detection: Basic Idea</a:t>
            </a:r>
            <a:endParaRPr lang="en-US" dirty="0"/>
          </a:p>
        </p:txBody>
      </p:sp>
      <p:sp>
        <p:nvSpPr>
          <p:cNvPr id="3" name="Rectangle 3"/>
          <p:cNvSpPr txBox="1">
            <a:spLocks noChangeArrowheads="1"/>
          </p:cNvSpPr>
          <p:nvPr/>
        </p:nvSpPr>
        <p:spPr>
          <a:xfrm>
            <a:off x="391159" y="1185333"/>
            <a:ext cx="11704322" cy="5181600"/>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800" dirty="0" smtClean="0"/>
              <a:t>We should easily recognize the point by looking through a small window</a:t>
            </a:r>
          </a:p>
          <a:p>
            <a:pPr>
              <a:lnSpc>
                <a:spcPct val="90000"/>
              </a:lnSpc>
            </a:pPr>
            <a:r>
              <a:rPr lang="en-US" altLang="en-US" sz="2800" dirty="0" smtClean="0"/>
              <a:t>Shifting a window in </a:t>
            </a:r>
            <a:r>
              <a:rPr lang="en-US" altLang="en-US" sz="2800" i="1" dirty="0" smtClean="0">
                <a:solidFill>
                  <a:srgbClr val="C09207"/>
                </a:solidFill>
              </a:rPr>
              <a:t>any</a:t>
            </a:r>
            <a:r>
              <a:rPr lang="en-US" altLang="en-US" sz="2800" dirty="0" smtClean="0">
                <a:solidFill>
                  <a:srgbClr val="C09207"/>
                </a:solidFill>
              </a:rPr>
              <a:t> </a:t>
            </a:r>
            <a:r>
              <a:rPr lang="en-US" altLang="en-US" sz="2800" i="1" dirty="0" smtClean="0">
                <a:solidFill>
                  <a:srgbClr val="C09207"/>
                </a:solidFill>
              </a:rPr>
              <a:t>direction</a:t>
            </a:r>
            <a:r>
              <a:rPr lang="en-US" altLang="en-US" sz="2800" dirty="0" smtClean="0">
                <a:solidFill>
                  <a:srgbClr val="C09207"/>
                </a:solidFill>
              </a:rPr>
              <a:t> </a:t>
            </a:r>
            <a:r>
              <a:rPr lang="en-US" altLang="en-US" sz="2800" dirty="0" smtClean="0"/>
              <a:t>should give </a:t>
            </a:r>
            <a:r>
              <a:rPr lang="en-US" altLang="en-US" sz="2800" i="1" dirty="0" smtClean="0"/>
              <a:t>a </a:t>
            </a:r>
            <a:r>
              <a:rPr lang="en-US" altLang="en-US" sz="2800" i="1" dirty="0" smtClean="0">
                <a:solidFill>
                  <a:srgbClr val="C09207"/>
                </a:solidFill>
              </a:rPr>
              <a:t>large change</a:t>
            </a:r>
            <a:r>
              <a:rPr lang="en-US" altLang="en-US" sz="2800" dirty="0" smtClean="0"/>
              <a:t> in intensity</a:t>
            </a:r>
            <a:endParaRPr lang="ru-RU" altLang="en-US" sz="2800" dirty="0"/>
          </a:p>
        </p:txBody>
      </p:sp>
      <p:grpSp>
        <p:nvGrpSpPr>
          <p:cNvPr id="26" name="Group 25"/>
          <p:cNvGrpSpPr/>
          <p:nvPr/>
        </p:nvGrpSpPr>
        <p:grpSpPr>
          <a:xfrm>
            <a:off x="1158240" y="2784687"/>
            <a:ext cx="10132060" cy="3679904"/>
            <a:chOff x="650239" y="3356187"/>
            <a:chExt cx="11162453" cy="4551683"/>
          </a:xfrm>
        </p:grpSpPr>
        <p:grpSp>
          <p:nvGrpSpPr>
            <p:cNvPr id="4" name="Group 29"/>
            <p:cNvGrpSpPr>
              <a:grpSpLocks/>
            </p:cNvGrpSpPr>
            <p:nvPr/>
          </p:nvGrpSpPr>
          <p:grpSpPr bwMode="auto">
            <a:xfrm>
              <a:off x="4334932" y="3356187"/>
              <a:ext cx="3467947" cy="4551681"/>
              <a:chOff x="2160" y="1824"/>
              <a:chExt cx="1536" cy="2016"/>
            </a:xfrm>
          </p:grpSpPr>
          <p:pic>
            <p:nvPicPr>
              <p:cNvPr id="5" name="Picture 8"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11"/>
              <p:cNvSpPr txBox="1">
                <a:spLocks noChangeArrowheads="1"/>
              </p:cNvSpPr>
              <p:nvPr/>
            </p:nvSpPr>
            <p:spPr bwMode="auto">
              <a:xfrm>
                <a:off x="2160" y="3284"/>
                <a:ext cx="1536"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Edge</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a:latin typeface="+mn-lt"/>
                    <a:ea typeface="Calibri" charset="0"/>
                    <a:cs typeface="Calibri" charset="0"/>
                  </a:rPr>
                  <a:t>no change along the edge direction</a:t>
                </a:r>
                <a:endParaRPr lang="ru-RU" altLang="en-US" sz="2000" dirty="0">
                  <a:latin typeface="+mn-lt"/>
                  <a:ea typeface="Calibri" charset="0"/>
                  <a:cs typeface="Calibri" charset="0"/>
                </a:endParaRPr>
              </a:p>
            </p:txBody>
          </p:sp>
          <p:sp>
            <p:nvSpPr>
              <p:cNvPr id="7" name="Rectangle 14"/>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8" name="Line 16"/>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9" name="Group 30"/>
            <p:cNvGrpSpPr>
              <a:grpSpLocks/>
            </p:cNvGrpSpPr>
            <p:nvPr/>
          </p:nvGrpSpPr>
          <p:grpSpPr bwMode="auto">
            <a:xfrm>
              <a:off x="8019625" y="3356187"/>
              <a:ext cx="3793067" cy="4551681"/>
              <a:chOff x="3792" y="1824"/>
              <a:chExt cx="1680" cy="2016"/>
            </a:xfrm>
          </p:grpSpPr>
          <p:pic>
            <p:nvPicPr>
              <p:cNvPr id="10" name="Picture 9"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12"/>
              <p:cNvSpPr txBox="1">
                <a:spLocks noChangeArrowheads="1"/>
              </p:cNvSpPr>
              <p:nvPr/>
            </p:nvSpPr>
            <p:spPr bwMode="auto">
              <a:xfrm>
                <a:off x="3792" y="3284"/>
                <a:ext cx="1680"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C09207"/>
                    </a:solidFill>
                    <a:latin typeface="+mn-lt"/>
                    <a:ea typeface="Calibri" charset="0"/>
                    <a:cs typeface="Calibri" charset="0"/>
                  </a:rPr>
                  <a:t>Corner</a:t>
                </a:r>
                <a:r>
                  <a:rPr lang="en-US" altLang="en-US" sz="2000" dirty="0">
                    <a:latin typeface="+mn-lt"/>
                    <a:ea typeface="Calibri" charset="0"/>
                    <a:cs typeface="Calibri" charset="0"/>
                  </a:rPr>
                  <a:t/>
                </a:r>
                <a:br>
                  <a:rPr lang="en-US" altLang="en-US" sz="2000" dirty="0">
                    <a:latin typeface="+mn-lt"/>
                    <a:ea typeface="Calibri" charset="0"/>
                    <a:cs typeface="Calibri" charset="0"/>
                  </a:rPr>
                </a:br>
                <a:r>
                  <a:rPr lang="en-US" altLang="en-US" sz="2000" dirty="0" smtClean="0">
                    <a:latin typeface="+mn-lt"/>
                    <a:ea typeface="Calibri" charset="0"/>
                    <a:cs typeface="Calibri" charset="0"/>
                  </a:rPr>
                  <a:t>significant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12" name="Rectangle 17"/>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13" name="Line 18"/>
              <p:cNvSpPr>
                <a:spLocks noChangeShapeType="1"/>
              </p:cNvSpPr>
              <p:nvPr/>
            </p:nvSpPr>
            <p:spPr bwMode="auto">
              <a:xfrm flipH="1">
                <a:off x="4080" y="2448"/>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4" name="Line 20"/>
              <p:cNvSpPr>
                <a:spLocks noChangeShapeType="1"/>
              </p:cNvSpPr>
              <p:nvPr/>
            </p:nvSpPr>
            <p:spPr bwMode="auto">
              <a:xfrm flipH="1" flipV="1">
                <a:off x="4080"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5" name="Line 21"/>
              <p:cNvSpPr>
                <a:spLocks noChangeShapeType="1"/>
              </p:cNvSpPr>
              <p:nvPr/>
            </p:nvSpPr>
            <p:spPr bwMode="auto">
              <a:xfrm>
                <a:off x="4656" y="244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16" name="Line 22"/>
              <p:cNvSpPr>
                <a:spLocks noChangeShapeType="1"/>
              </p:cNvSpPr>
              <p:nvPr/>
            </p:nvSpPr>
            <p:spPr bwMode="auto">
              <a:xfrm flipV="1">
                <a:off x="4656" y="1872"/>
                <a:ext cx="144"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nvGrpSpPr>
            <p:cNvPr id="17" name="Group 28"/>
            <p:cNvGrpSpPr>
              <a:grpSpLocks/>
            </p:cNvGrpSpPr>
            <p:nvPr/>
          </p:nvGrpSpPr>
          <p:grpSpPr bwMode="auto">
            <a:xfrm>
              <a:off x="650239" y="3356188"/>
              <a:ext cx="3251200" cy="4551682"/>
              <a:chOff x="528" y="1824"/>
              <a:chExt cx="1440" cy="2016"/>
            </a:xfrm>
          </p:grpSpPr>
          <p:pic>
            <p:nvPicPr>
              <p:cNvPr id="18" name="Picture 7" descr="cor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824"/>
                <a:ext cx="1440"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 name="Text Box 10"/>
              <p:cNvSpPr txBox="1">
                <a:spLocks noChangeArrowheads="1"/>
              </p:cNvSpPr>
              <p:nvPr/>
            </p:nvSpPr>
            <p:spPr bwMode="auto">
              <a:xfrm>
                <a:off x="528" y="3284"/>
                <a:ext cx="1248"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000" b="1" dirty="0" smtClean="0">
                    <a:solidFill>
                      <a:srgbClr val="B27F0B"/>
                    </a:solidFill>
                    <a:latin typeface="+mn-lt"/>
                    <a:ea typeface="Calibri" charset="0"/>
                    <a:cs typeface="Calibri" charset="0"/>
                  </a:rPr>
                  <a:t>Flat</a:t>
                </a:r>
                <a:r>
                  <a:rPr lang="en-US" altLang="en-US" sz="2000" dirty="0" smtClean="0">
                    <a:latin typeface="+mn-lt"/>
                    <a:ea typeface="Calibri" charset="0"/>
                    <a:cs typeface="Calibri" charset="0"/>
                  </a:rPr>
                  <a:t> </a:t>
                </a:r>
                <a:r>
                  <a:rPr lang="en-US" altLang="en-US" sz="2000" b="1" dirty="0" smtClean="0">
                    <a:solidFill>
                      <a:srgbClr val="C09207"/>
                    </a:solidFill>
                    <a:latin typeface="+mn-lt"/>
                    <a:ea typeface="Calibri" charset="0"/>
                    <a:cs typeface="Calibri" charset="0"/>
                  </a:rPr>
                  <a:t>region</a:t>
                </a:r>
                <a:endParaRPr lang="en-US" altLang="en-US" sz="2000" dirty="0" smtClean="0">
                  <a:latin typeface="+mn-lt"/>
                  <a:ea typeface="Calibri" charset="0"/>
                  <a:cs typeface="Calibri" charset="0"/>
                </a:endParaRPr>
              </a:p>
              <a:p>
                <a:pPr eaLnBrk="1" hangingPunct="1">
                  <a:spcBef>
                    <a:spcPct val="0"/>
                  </a:spcBef>
                </a:pPr>
                <a:r>
                  <a:rPr lang="en-US" altLang="en-US" sz="2000" dirty="0" smtClean="0">
                    <a:latin typeface="+mn-lt"/>
                    <a:ea typeface="Calibri" charset="0"/>
                    <a:cs typeface="Calibri" charset="0"/>
                  </a:rPr>
                  <a:t>no </a:t>
                </a:r>
                <a:r>
                  <a:rPr lang="en-US" altLang="en-US" sz="2000" dirty="0">
                    <a:latin typeface="+mn-lt"/>
                    <a:ea typeface="Calibri" charset="0"/>
                    <a:cs typeface="Calibri" charset="0"/>
                  </a:rPr>
                  <a:t>change in all directions</a:t>
                </a:r>
                <a:endParaRPr lang="ru-RU" altLang="en-US" sz="2000" dirty="0">
                  <a:latin typeface="+mn-lt"/>
                  <a:ea typeface="Calibri" charset="0"/>
                  <a:cs typeface="Calibri" charset="0"/>
                </a:endParaRPr>
              </a:p>
            </p:txBody>
          </p:sp>
          <p:sp>
            <p:nvSpPr>
              <p:cNvPr id="20" name="Rectangle 13"/>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sz="2400">
                  <a:latin typeface="+mn-lt"/>
                </a:endParaRPr>
              </a:p>
            </p:txBody>
          </p:sp>
          <p:sp>
            <p:nvSpPr>
              <p:cNvPr id="21" name="Line 23"/>
              <p:cNvSpPr>
                <a:spLocks noChangeShapeType="1"/>
              </p:cNvSpPr>
              <p:nvPr/>
            </p:nvSpPr>
            <p:spPr bwMode="auto">
              <a:xfrm>
                <a:off x="1776"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2" name="Line 24"/>
              <p:cNvSpPr>
                <a:spLocks noChangeShapeType="1"/>
              </p:cNvSpPr>
              <p:nvPr/>
            </p:nvSpPr>
            <p:spPr bwMode="auto">
              <a:xfrm flipH="1">
                <a:off x="1200" y="2928"/>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3" name="Line 25"/>
              <p:cNvSpPr>
                <a:spLocks noChangeShapeType="1"/>
              </p:cNvSpPr>
              <p:nvPr/>
            </p:nvSpPr>
            <p:spPr bwMode="auto">
              <a:xfrm flipH="1" flipV="1">
                <a:off x="1200"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24" name="Line 26"/>
              <p:cNvSpPr>
                <a:spLocks noChangeShapeType="1"/>
              </p:cNvSpPr>
              <p:nvPr/>
            </p:nvSpPr>
            <p:spPr bwMode="auto">
              <a:xfrm flipV="1">
                <a:off x="1776" y="2352"/>
                <a:ext cx="144" cy="144"/>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grpSp>
      </p:grpSp>
    </p:spTree>
    <p:extLst>
      <p:ext uri="{BB962C8B-B14F-4D97-AF65-F5344CB8AC3E}">
        <p14:creationId xmlns:p14="http://schemas.microsoft.com/office/powerpoint/2010/main" val="3292334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Transformations</a:t>
            </a:r>
            <a:endParaRPr lang="en-US" dirty="0"/>
          </a:p>
        </p:txBody>
      </p:sp>
      <p:sp>
        <p:nvSpPr>
          <p:cNvPr id="3" name="Rectangle 3"/>
          <p:cNvSpPr txBox="1">
            <a:spLocks noChangeArrowheads="1"/>
          </p:cNvSpPr>
          <p:nvPr/>
        </p:nvSpPr>
        <p:spPr>
          <a:xfrm>
            <a:off x="2228850" y="1143000"/>
            <a:ext cx="7848600" cy="5105400"/>
          </a:xfrm>
          <a:prstGeom prst="rect">
            <a:avLst/>
          </a:prstGeom>
        </p:spPr>
        <p:txBody>
          <a:bodyPr>
            <a:normAutofit/>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Geometric</a:t>
            </a:r>
          </a:p>
          <a:p>
            <a:endParaRPr lang="en-US" dirty="0" smtClean="0"/>
          </a:p>
          <a:p>
            <a:pPr lvl="1">
              <a:buFont typeface="Arial" pitchFamily="34" charset="0"/>
              <a:buNone/>
            </a:pPr>
            <a:r>
              <a:rPr lang="en-US" b="1" dirty="0" smtClean="0"/>
              <a:t>		     Rotation</a:t>
            </a:r>
            <a:br>
              <a:rPr lang="en-US" b="1" dirty="0" smtClean="0"/>
            </a:br>
            <a:endParaRPr lang="en-US" b="1" dirty="0" smtClean="0"/>
          </a:p>
          <a:p>
            <a:pPr lvl="1"/>
            <a:endParaRPr lang="en-US" dirty="0" smtClean="0"/>
          </a:p>
          <a:p>
            <a:pPr lvl="1">
              <a:buFont typeface="Arial" pitchFamily="34" charset="0"/>
              <a:buNone/>
            </a:pPr>
            <a:r>
              <a:rPr lang="en-US" b="1" dirty="0" smtClean="0"/>
              <a:t>             Scale</a:t>
            </a:r>
            <a:r>
              <a:rPr lang="en-US" dirty="0" smtClean="0"/>
              <a:t/>
            </a:r>
            <a:br>
              <a:rPr lang="en-US" dirty="0" smtClean="0"/>
            </a:br>
            <a:r>
              <a:rPr lang="en-US" dirty="0" smtClean="0"/>
              <a:t/>
            </a:r>
            <a:br>
              <a:rPr lang="en-US" dirty="0" smtClean="0"/>
            </a:br>
            <a:endParaRPr lang="en-US" sz="1400" dirty="0" smtClean="0"/>
          </a:p>
          <a:p>
            <a:r>
              <a:rPr lang="en-US" dirty="0" smtClean="0"/>
              <a:t>Photometric</a:t>
            </a:r>
          </a:p>
          <a:p>
            <a:pPr lvl="1">
              <a:buFont typeface="Arial" pitchFamily="34" charset="0"/>
              <a:buNone/>
            </a:pPr>
            <a:r>
              <a:rPr lang="en-US" b="1" dirty="0" smtClean="0"/>
              <a:t>   Intensity change</a:t>
            </a:r>
            <a:endParaRPr lang="ru-RU" dirty="0"/>
          </a:p>
        </p:txBody>
      </p:sp>
      <p:grpSp>
        <p:nvGrpSpPr>
          <p:cNvPr id="4" name="Group 3"/>
          <p:cNvGrpSpPr/>
          <p:nvPr/>
        </p:nvGrpSpPr>
        <p:grpSpPr>
          <a:xfrm>
            <a:off x="5647071" y="2199021"/>
            <a:ext cx="2144379" cy="696579"/>
            <a:chOff x="4267200" y="2580021"/>
            <a:chExt cx="2144379" cy="696579"/>
          </a:xfrm>
        </p:grpSpPr>
        <p:pic>
          <p:nvPicPr>
            <p:cNvPr id="5" name="Picture 3" descr="C:\snavely\work\teaching\09Fa-CS6610\lectures\lec03\bee_bw.jpg"/>
            <p:cNvPicPr>
              <a:picLocks noChangeAspect="1" noChangeArrowheads="1"/>
            </p:cNvPicPr>
            <p:nvPr/>
          </p:nvPicPr>
          <p:blipFill>
            <a:blip r:embed="rId3" cstate="print"/>
            <a:srcRect/>
            <a:stretch>
              <a:fillRect/>
            </a:stretch>
          </p:blipFill>
          <p:spPr bwMode="auto">
            <a:xfrm>
              <a:off x="4267200" y="2590800"/>
              <a:ext cx="685800" cy="685800"/>
            </a:xfrm>
            <a:prstGeom prst="rect">
              <a:avLst/>
            </a:prstGeom>
            <a:noFill/>
          </p:spPr>
        </p:pic>
        <p:pic>
          <p:nvPicPr>
            <p:cNvPr id="6" name="Picture 3" descr="C:\snavely\work\teaching\09Fa-CS6610\lectures\lec03\bee_bw.jpg"/>
            <p:cNvPicPr>
              <a:picLocks noChangeAspect="1" noChangeArrowheads="1"/>
            </p:cNvPicPr>
            <p:nvPr/>
          </p:nvPicPr>
          <p:blipFill>
            <a:blip r:embed="rId3" cstate="print"/>
            <a:srcRect/>
            <a:stretch>
              <a:fillRect/>
            </a:stretch>
          </p:blipFill>
          <p:spPr bwMode="auto">
            <a:xfrm rot="2558027">
              <a:off x="5725779" y="2580021"/>
              <a:ext cx="685800" cy="685800"/>
            </a:xfrm>
            <a:prstGeom prst="rect">
              <a:avLst/>
            </a:prstGeom>
            <a:noFill/>
          </p:spPr>
        </p:pic>
        <p:sp>
          <p:nvSpPr>
            <p:cNvPr id="7" name="Right Arrow 6"/>
            <p:cNvSpPr/>
            <p:nvPr/>
          </p:nvSpPr>
          <p:spPr>
            <a:xfrm>
              <a:off x="5105400" y="27432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5581650" y="3657600"/>
            <a:ext cx="2438400" cy="1143000"/>
            <a:chOff x="4267200" y="3886200"/>
            <a:chExt cx="2438400" cy="1143000"/>
          </a:xfrm>
        </p:grpSpPr>
        <p:pic>
          <p:nvPicPr>
            <p:cNvPr id="9" name="Picture 3" descr="C:\snavely\work\teaching\09Fa-CS6610\lectures\lec03\bee_bw.jpg"/>
            <p:cNvPicPr>
              <a:picLocks noChangeAspect="1" noChangeArrowheads="1"/>
            </p:cNvPicPr>
            <p:nvPr/>
          </p:nvPicPr>
          <p:blipFill>
            <a:blip r:embed="rId3" cstate="print"/>
            <a:srcRect/>
            <a:stretch>
              <a:fillRect/>
            </a:stretch>
          </p:blipFill>
          <p:spPr bwMode="auto">
            <a:xfrm>
              <a:off x="4267200" y="3886200"/>
              <a:ext cx="685800" cy="685800"/>
            </a:xfrm>
            <a:prstGeom prst="rect">
              <a:avLst/>
            </a:prstGeom>
            <a:noFill/>
          </p:spPr>
        </p:pic>
        <p:pic>
          <p:nvPicPr>
            <p:cNvPr id="10" name="Picture 3" descr="C:\snavely\work\teaching\09Fa-CS6610\lectures\lec03\bee_bw.jpg"/>
            <p:cNvPicPr>
              <a:picLocks noChangeAspect="1" noChangeArrowheads="1"/>
            </p:cNvPicPr>
            <p:nvPr/>
          </p:nvPicPr>
          <p:blipFill>
            <a:blip r:embed="rId3" cstate="print"/>
            <a:srcRect/>
            <a:stretch>
              <a:fillRect/>
            </a:stretch>
          </p:blipFill>
          <p:spPr bwMode="auto">
            <a:xfrm>
              <a:off x="5562600" y="3886200"/>
              <a:ext cx="1143000" cy="1143000"/>
            </a:xfrm>
            <a:prstGeom prst="rect">
              <a:avLst/>
            </a:prstGeom>
            <a:noFill/>
          </p:spPr>
        </p:pic>
        <p:sp>
          <p:nvSpPr>
            <p:cNvPr id="11" name="Right Arrow 10"/>
            <p:cNvSpPr/>
            <p:nvPr/>
          </p:nvSpPr>
          <p:spPr>
            <a:xfrm>
              <a:off x="5105400" y="40386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810250" y="5334000"/>
            <a:ext cx="2057400" cy="685800"/>
            <a:chOff x="4267200" y="5562600"/>
            <a:chExt cx="2057400" cy="685800"/>
          </a:xfrm>
        </p:grpSpPr>
        <p:pic>
          <p:nvPicPr>
            <p:cNvPr id="13" name="Picture 3" descr="C:\snavely\work\teaching\09Fa-CS6610\lectures\lec03\bee_bw.jpg"/>
            <p:cNvPicPr>
              <a:picLocks noChangeAspect="1" noChangeArrowheads="1"/>
            </p:cNvPicPr>
            <p:nvPr/>
          </p:nvPicPr>
          <p:blipFill>
            <a:blip r:embed="rId3" cstate="print"/>
            <a:srcRect/>
            <a:stretch>
              <a:fillRect/>
            </a:stretch>
          </p:blipFill>
          <p:spPr bwMode="auto">
            <a:xfrm>
              <a:off x="4267200" y="5562600"/>
              <a:ext cx="685800" cy="685800"/>
            </a:xfrm>
            <a:prstGeom prst="rect">
              <a:avLst/>
            </a:prstGeom>
            <a:noFill/>
          </p:spPr>
        </p:pic>
        <p:pic>
          <p:nvPicPr>
            <p:cNvPr id="14" name="Picture 3" descr="C:\snavely\work\teaching\09Fa-CS6610\lectures\lec03\bee_bw.jpg"/>
            <p:cNvPicPr>
              <a:picLocks noChangeAspect="1" noChangeArrowheads="1"/>
            </p:cNvPicPr>
            <p:nvPr/>
          </p:nvPicPr>
          <p:blipFill>
            <a:blip r:embed="rId3" cstate="print">
              <a:lum bright="30000"/>
            </a:blip>
            <a:srcRect/>
            <a:stretch>
              <a:fillRect/>
            </a:stretch>
          </p:blipFill>
          <p:spPr bwMode="auto">
            <a:xfrm>
              <a:off x="5638800" y="5562600"/>
              <a:ext cx="685800" cy="685800"/>
            </a:xfrm>
            <a:prstGeom prst="rect">
              <a:avLst/>
            </a:prstGeom>
            <a:noFill/>
          </p:spPr>
        </p:pic>
        <p:sp>
          <p:nvSpPr>
            <p:cNvPr id="15" name="Right Arrow 14"/>
            <p:cNvSpPr/>
            <p:nvPr/>
          </p:nvSpPr>
          <p:spPr>
            <a:xfrm>
              <a:off x="5105400" y="5715000"/>
              <a:ext cx="304800" cy="381000"/>
            </a:xfrm>
            <a:prstGeom prst="rightArrow">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639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Invariance and Covariance</a:t>
            </a:r>
            <a:endParaRPr lang="en-US" dirty="0"/>
          </a:p>
        </p:txBody>
      </p:sp>
      <p:sp>
        <p:nvSpPr>
          <p:cNvPr id="3" name="Rectangle 3"/>
          <p:cNvSpPr txBox="1">
            <a:spLocks noChangeArrowheads="1"/>
          </p:cNvSpPr>
          <p:nvPr/>
        </p:nvSpPr>
        <p:spPr>
          <a:xfrm>
            <a:off x="129539" y="1109133"/>
            <a:ext cx="11704322" cy="3840238"/>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en-US" sz="2800" dirty="0" smtClean="0"/>
              <a:t>We want corner locations to be </a:t>
            </a:r>
            <a:r>
              <a:rPr lang="en-US" altLang="en-US" sz="2800" i="1" dirty="0" smtClean="0">
                <a:solidFill>
                  <a:srgbClr val="C09207"/>
                </a:solidFill>
              </a:rPr>
              <a:t>invariant</a:t>
            </a:r>
            <a:r>
              <a:rPr lang="en-US" altLang="en-US" sz="2800" dirty="0" smtClean="0">
                <a:solidFill>
                  <a:srgbClr val="C09207"/>
                </a:solidFill>
              </a:rPr>
              <a:t> </a:t>
            </a:r>
            <a:r>
              <a:rPr lang="en-US" altLang="en-US" sz="2800" dirty="0" smtClean="0"/>
              <a:t>to photometric transformations and </a:t>
            </a:r>
            <a:r>
              <a:rPr lang="en-US" altLang="en-US" sz="2800" i="1" dirty="0" smtClean="0">
                <a:solidFill>
                  <a:srgbClr val="C09207"/>
                </a:solidFill>
              </a:rPr>
              <a:t>covariant</a:t>
            </a:r>
            <a:r>
              <a:rPr lang="en-US" altLang="en-US" sz="2800" dirty="0" smtClean="0">
                <a:solidFill>
                  <a:srgbClr val="C09207"/>
                </a:solidFill>
              </a:rPr>
              <a:t> </a:t>
            </a:r>
            <a:r>
              <a:rPr lang="en-US" altLang="en-US" sz="2800" dirty="0" smtClean="0"/>
              <a:t>to geometric transformations</a:t>
            </a:r>
          </a:p>
          <a:p>
            <a:pPr marL="457188" lvl="1" indent="0">
              <a:lnSpc>
                <a:spcPct val="150000"/>
              </a:lnSpc>
              <a:buNone/>
            </a:pPr>
            <a:r>
              <a:rPr lang="en-US" altLang="en-US" b="1" dirty="0" smtClean="0"/>
              <a:t>Invariance:</a:t>
            </a:r>
            <a:r>
              <a:rPr lang="en-US" altLang="en-US" dirty="0" smtClean="0"/>
              <a:t> image is transformed and corner locations do not change</a:t>
            </a:r>
          </a:p>
          <a:p>
            <a:pPr marL="457188" lvl="1" indent="0">
              <a:lnSpc>
                <a:spcPct val="150000"/>
              </a:lnSpc>
              <a:buNone/>
            </a:pPr>
            <a:r>
              <a:rPr lang="en-US" altLang="en-US" b="1" dirty="0" smtClean="0"/>
              <a:t>Covariance: </a:t>
            </a:r>
            <a:r>
              <a:rPr lang="en-US" altLang="en-US" dirty="0" smtClean="0"/>
              <a:t>if we have two transformed versions of the same image, features should be detected in corresponding locations</a:t>
            </a:r>
            <a:endParaRPr lang="en-US" altLang="en-US" dirty="0"/>
          </a:p>
        </p:txBody>
      </p:sp>
    </p:spTree>
    <p:extLst>
      <p:ext uri="{BB962C8B-B14F-4D97-AF65-F5344CB8AC3E}">
        <p14:creationId xmlns:p14="http://schemas.microsoft.com/office/powerpoint/2010/main" val="2929482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Two Major </a:t>
            </a:r>
            <a:r>
              <a:rPr lang="en-US" dirty="0" smtClean="0"/>
              <a:t>Challenges </a:t>
            </a:r>
            <a:r>
              <a:rPr lang="en-US" dirty="0" smtClean="0"/>
              <a:t>in Computer Vision</a:t>
            </a:r>
            <a:endParaRPr lang="en-US" dirty="0"/>
          </a:p>
        </p:txBody>
      </p:sp>
      <p:pic>
        <p:nvPicPr>
          <p:cNvPr id="20482" name="Picture 2" descr="Image result for object detec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3575" y="2357437"/>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5407" y="5467936"/>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Image recognition</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pic>
        <p:nvPicPr>
          <p:cNvPr id="20484" name="Picture 4" descr="Image result for image matching bigs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10" y="1802121"/>
            <a:ext cx="3967692" cy="34462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90625" y="5467937"/>
            <a:ext cx="2444262"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23" tIns="65023" rIns="65023" bIns="65023" numCol="1" spcCol="38100" rtlCol="0" anchor="t">
            <a:spAutoFit/>
          </a:bodyPr>
          <a:lstStyle/>
          <a:p>
            <a:pPr marL="0" marR="0" indent="0" algn="ctr" defTabSz="1300480" rtl="0" fontAlgn="auto" latinLnBrk="0" hangingPunct="0">
              <a:lnSpc>
                <a:spcPct val="100000"/>
              </a:lnSpc>
              <a:spcBef>
                <a:spcPts val="0"/>
              </a:spcBef>
              <a:spcAft>
                <a:spcPts val="0"/>
              </a:spcAft>
              <a:buClrTx/>
              <a:buSzTx/>
              <a:buFontTx/>
              <a:buNone/>
              <a:tabLst/>
            </a:pPr>
            <a:r>
              <a:rPr lang="en-US" sz="2000" dirty="0" smtClean="0"/>
              <a:t>Feature matching</a:t>
            </a:r>
            <a:endParaRPr kumimoji="0" lang="en-US" sz="20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91666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Intensity Change</a:t>
            </a:r>
            <a:endParaRPr lang="en-US" dirty="0"/>
          </a:p>
        </p:txBody>
      </p:sp>
      <p:sp>
        <p:nvSpPr>
          <p:cNvPr id="3" name="Text Box 4"/>
          <p:cNvSpPr txBox="1">
            <a:spLocks noChangeArrowheads="1"/>
          </p:cNvSpPr>
          <p:nvPr/>
        </p:nvSpPr>
        <p:spPr bwMode="auto">
          <a:xfrm>
            <a:off x="2971801" y="1997076"/>
            <a:ext cx="5562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Only derivatives are used =&gt; invariance to intensity shift </a:t>
            </a:r>
            <a:r>
              <a:rPr lang="en-US" altLang="en-US" sz="2400" b="1" i="1" dirty="0">
                <a:latin typeface="Calibri" charset="0"/>
                <a:ea typeface="Calibri" charset="0"/>
                <a:cs typeface="Calibri" charset="0"/>
              </a:rPr>
              <a:t>I</a:t>
            </a:r>
            <a:r>
              <a:rPr lang="en-US" altLang="en-US" sz="2400" b="1" dirty="0">
                <a:latin typeface="Calibri" charset="0"/>
                <a:ea typeface="Calibri" charset="0"/>
                <a:cs typeface="Calibri" charset="0"/>
              </a:rPr>
              <a:t>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r>
              <a:rPr lang="he-IL" altLang="en-US" sz="2400" b="1" i="1" dirty="0">
                <a:latin typeface="Calibri" charset="0"/>
                <a:ea typeface="Calibri" charset="0"/>
                <a:cs typeface="Calibri" charset="0"/>
                <a:sym typeface="Symbol" charset="2"/>
              </a:rPr>
              <a:t> </a:t>
            </a:r>
            <a:r>
              <a:rPr lang="en-US" altLang="en-US" sz="2400" b="1" dirty="0">
                <a:latin typeface="Calibri" charset="0"/>
                <a:ea typeface="Calibri" charset="0"/>
                <a:cs typeface="Calibri" charset="0"/>
                <a:sym typeface="Symbol" charset="2"/>
              </a:rPr>
              <a:t>+</a:t>
            </a:r>
            <a:r>
              <a:rPr lang="he-IL"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b</a:t>
            </a:r>
            <a:endParaRPr lang="ru-RU" altLang="en-US" sz="2400" b="1" i="1" dirty="0">
              <a:latin typeface="Calibri" charset="0"/>
              <a:ea typeface="Calibri" charset="0"/>
              <a:cs typeface="Calibri" charset="0"/>
            </a:endParaRPr>
          </a:p>
        </p:txBody>
      </p:sp>
      <p:grpSp>
        <p:nvGrpSpPr>
          <p:cNvPr id="4" name="Group 5"/>
          <p:cNvGrpSpPr>
            <a:grpSpLocks/>
          </p:cNvGrpSpPr>
          <p:nvPr/>
        </p:nvGrpSpPr>
        <p:grpSpPr bwMode="auto">
          <a:xfrm>
            <a:off x="1808162" y="2962277"/>
            <a:ext cx="8370889" cy="2824164"/>
            <a:chOff x="83" y="2378"/>
            <a:chExt cx="5273" cy="1779"/>
          </a:xfrm>
        </p:grpSpPr>
        <p:sp>
          <p:nvSpPr>
            <p:cNvPr id="5" name="Text Box 6"/>
            <p:cNvSpPr txBox="1">
              <a:spLocks noChangeArrowheads="1"/>
            </p:cNvSpPr>
            <p:nvPr/>
          </p:nvSpPr>
          <p:spPr bwMode="auto">
            <a:xfrm>
              <a:off x="816" y="2378"/>
              <a:ext cx="326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buFontTx/>
                <a:buChar char="•"/>
              </a:pPr>
              <a:r>
                <a:rPr lang="en-US" altLang="en-US" sz="2400" b="1" dirty="0">
                  <a:latin typeface="Calibri" charset="0"/>
                  <a:ea typeface="Calibri" charset="0"/>
                  <a:cs typeface="Calibri" charset="0"/>
                </a:rPr>
                <a:t>  </a:t>
              </a:r>
              <a:r>
                <a:rPr lang="he-IL" altLang="en-US" sz="2400" b="1" dirty="0">
                  <a:latin typeface="Calibri" charset="0"/>
                  <a:ea typeface="Calibri" charset="0"/>
                  <a:cs typeface="Calibri" charset="0"/>
                </a:rPr>
                <a:t> </a:t>
              </a:r>
              <a:r>
                <a:rPr lang="en-US" altLang="en-US" sz="2400" b="1" dirty="0">
                  <a:latin typeface="Calibri" charset="0"/>
                  <a:ea typeface="Calibri" charset="0"/>
                  <a:cs typeface="Calibri" charset="0"/>
                </a:rPr>
                <a:t>Intensity scaling: </a:t>
              </a:r>
              <a:r>
                <a:rPr lang="en-US" altLang="en-US" sz="2400" b="1" i="1" dirty="0">
                  <a:latin typeface="Calibri" charset="0"/>
                  <a:ea typeface="Calibri" charset="0"/>
                  <a:cs typeface="Calibri" charset="0"/>
                </a:rPr>
                <a:t>I </a:t>
              </a:r>
              <a:r>
                <a:rPr lang="en-US" altLang="en-US" sz="2400" b="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a</a:t>
              </a:r>
              <a:r>
                <a:rPr lang="he-IL" altLang="en-US" sz="2400" b="1" i="1" dirty="0">
                  <a:latin typeface="Calibri" charset="0"/>
                  <a:ea typeface="Calibri" charset="0"/>
                  <a:cs typeface="Calibri" charset="0"/>
                  <a:sym typeface="Symbol" charset="2"/>
                </a:rPr>
                <a:t> </a:t>
              </a:r>
              <a:r>
                <a:rPr lang="en-US" altLang="en-US" sz="2400" b="1" i="1" dirty="0">
                  <a:latin typeface="Calibri" charset="0"/>
                  <a:ea typeface="Calibri" charset="0"/>
                  <a:cs typeface="Calibri" charset="0"/>
                  <a:sym typeface="Symbol" charset="2"/>
                </a:rPr>
                <a:t>I</a:t>
              </a:r>
              <a:endParaRPr lang="ru-RU" altLang="en-US" sz="2400" b="1" i="1" dirty="0">
                <a:latin typeface="Calibri" charset="0"/>
                <a:ea typeface="Calibri" charset="0"/>
                <a:cs typeface="Calibri" charset="0"/>
              </a:endParaRPr>
            </a:p>
          </p:txBody>
        </p:sp>
        <p:sp>
          <p:nvSpPr>
            <p:cNvPr id="6" name="Freeform 7"/>
            <p:cNvSpPr>
              <a:spLocks/>
            </p:cNvSpPr>
            <p:nvPr/>
          </p:nvSpPr>
          <p:spPr bwMode="auto">
            <a:xfrm>
              <a:off x="912" y="2992"/>
              <a:ext cx="1584" cy="752"/>
            </a:xfrm>
            <a:custGeom>
              <a:avLst/>
              <a:gdLst>
                <a:gd name="T0" fmla="*/ 0 w 1584"/>
                <a:gd name="T1" fmla="*/ 752 h 752"/>
                <a:gd name="T2" fmla="*/ 144 w 1584"/>
                <a:gd name="T3" fmla="*/ 224 h 752"/>
                <a:gd name="T4" fmla="*/ 384 w 1584"/>
                <a:gd name="T5" fmla="*/ 416 h 752"/>
                <a:gd name="T6" fmla="*/ 528 w 1584"/>
                <a:gd name="T7" fmla="*/ 32 h 752"/>
                <a:gd name="T8" fmla="*/ 768 w 1584"/>
                <a:gd name="T9" fmla="*/ 608 h 752"/>
                <a:gd name="T10" fmla="*/ 912 w 1584"/>
                <a:gd name="T11" fmla="*/ 464 h 752"/>
                <a:gd name="T12" fmla="*/ 1104 w 1584"/>
                <a:gd name="T13" fmla="*/ 656 h 752"/>
                <a:gd name="T14" fmla="*/ 1248 w 1584"/>
                <a:gd name="T15" fmla="*/ 272 h 752"/>
                <a:gd name="T16" fmla="*/ 1584 w 1584"/>
                <a:gd name="T17" fmla="*/ 656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7" name="Freeform 8"/>
            <p:cNvSpPr>
              <a:spLocks/>
            </p:cNvSpPr>
            <p:nvPr/>
          </p:nvSpPr>
          <p:spPr bwMode="auto">
            <a:xfrm>
              <a:off x="3444" y="2496"/>
              <a:ext cx="1584" cy="1232"/>
            </a:xfrm>
            <a:custGeom>
              <a:avLst/>
              <a:gdLst>
                <a:gd name="T0" fmla="*/ 0 w 1584"/>
                <a:gd name="T1" fmla="*/ 104725 h 752"/>
                <a:gd name="T2" fmla="*/ 144 w 1584"/>
                <a:gd name="T3" fmla="*/ 31206 h 752"/>
                <a:gd name="T4" fmla="*/ 384 w 1584"/>
                <a:gd name="T5" fmla="*/ 57970 h 752"/>
                <a:gd name="T6" fmla="*/ 528 w 1584"/>
                <a:gd name="T7" fmla="*/ 4415 h 752"/>
                <a:gd name="T8" fmla="*/ 768 w 1584"/>
                <a:gd name="T9" fmla="*/ 84705 h 752"/>
                <a:gd name="T10" fmla="*/ 912 w 1584"/>
                <a:gd name="T11" fmla="*/ 64621 h 752"/>
                <a:gd name="T12" fmla="*/ 1104 w 1584"/>
                <a:gd name="T13" fmla="*/ 91383 h 752"/>
                <a:gd name="T14" fmla="*/ 1248 w 1584"/>
                <a:gd name="T15" fmla="*/ 37958 h 752"/>
                <a:gd name="T16" fmla="*/ 1584 w 1584"/>
                <a:gd name="T17" fmla="*/ 91383 h 7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4"/>
                <a:gd name="T28" fmla="*/ 0 h 752"/>
                <a:gd name="T29" fmla="*/ 1584 w 1584"/>
                <a:gd name="T30" fmla="*/ 752 h 7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4" h="752">
                  <a:moveTo>
                    <a:pt x="0" y="752"/>
                  </a:moveTo>
                  <a:cubicBezTo>
                    <a:pt x="40" y="516"/>
                    <a:pt x="80" y="280"/>
                    <a:pt x="144" y="224"/>
                  </a:cubicBezTo>
                  <a:cubicBezTo>
                    <a:pt x="208" y="168"/>
                    <a:pt x="320" y="448"/>
                    <a:pt x="384" y="416"/>
                  </a:cubicBezTo>
                  <a:cubicBezTo>
                    <a:pt x="448" y="384"/>
                    <a:pt x="464" y="0"/>
                    <a:pt x="528" y="32"/>
                  </a:cubicBezTo>
                  <a:cubicBezTo>
                    <a:pt x="592" y="64"/>
                    <a:pt x="704" y="536"/>
                    <a:pt x="768" y="608"/>
                  </a:cubicBezTo>
                  <a:cubicBezTo>
                    <a:pt x="832" y="680"/>
                    <a:pt x="856" y="456"/>
                    <a:pt x="912" y="464"/>
                  </a:cubicBezTo>
                  <a:cubicBezTo>
                    <a:pt x="968" y="472"/>
                    <a:pt x="1048" y="688"/>
                    <a:pt x="1104" y="656"/>
                  </a:cubicBezTo>
                  <a:cubicBezTo>
                    <a:pt x="1160" y="624"/>
                    <a:pt x="1168" y="272"/>
                    <a:pt x="1248" y="272"/>
                  </a:cubicBezTo>
                  <a:cubicBezTo>
                    <a:pt x="1328" y="272"/>
                    <a:pt x="1456" y="464"/>
                    <a:pt x="1584" y="65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grpSp>
          <p:nvGrpSpPr>
            <p:cNvPr id="8" name="Group 9"/>
            <p:cNvGrpSpPr>
              <a:grpSpLocks/>
            </p:cNvGrpSpPr>
            <p:nvPr/>
          </p:nvGrpSpPr>
          <p:grpSpPr bwMode="auto">
            <a:xfrm>
              <a:off x="586" y="2880"/>
              <a:ext cx="2245" cy="1277"/>
              <a:chOff x="586" y="2880"/>
              <a:chExt cx="2245" cy="1277"/>
            </a:xfrm>
          </p:grpSpPr>
          <p:grpSp>
            <p:nvGrpSpPr>
              <p:cNvPr id="24" name="Group 10"/>
              <p:cNvGrpSpPr>
                <a:grpSpLocks/>
              </p:cNvGrpSpPr>
              <p:nvPr/>
            </p:nvGrpSpPr>
            <p:grpSpPr bwMode="auto">
              <a:xfrm>
                <a:off x="586" y="2880"/>
                <a:ext cx="2245" cy="1277"/>
                <a:chOff x="586" y="2880"/>
                <a:chExt cx="2245" cy="1277"/>
              </a:xfrm>
            </p:grpSpPr>
            <p:sp>
              <p:nvSpPr>
                <p:cNvPr id="26" name="Line 11"/>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7" name="Line 12"/>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8" name="Text Box 13"/>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9" name="Text Box 14"/>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25" name="Rectangle 15"/>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9" name="Text Box 16"/>
            <p:cNvSpPr txBox="1">
              <a:spLocks noChangeArrowheads="1"/>
            </p:cNvSpPr>
            <p:nvPr/>
          </p:nvSpPr>
          <p:spPr bwMode="auto">
            <a:xfrm>
              <a:off x="83" y="3206"/>
              <a:ext cx="76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000" b="1">
                  <a:latin typeface="Calibri" charset="0"/>
                  <a:ea typeface="Calibri" charset="0"/>
                  <a:cs typeface="Calibri" charset="0"/>
                </a:rPr>
                <a:t>threshold</a:t>
              </a:r>
              <a:endParaRPr lang="ru-RU" altLang="en-US" sz="2000" b="1">
                <a:latin typeface="Calibri" charset="0"/>
                <a:ea typeface="Calibri" charset="0"/>
                <a:cs typeface="Calibri" charset="0"/>
              </a:endParaRPr>
            </a:p>
          </p:txBody>
        </p:sp>
        <p:grpSp>
          <p:nvGrpSpPr>
            <p:cNvPr id="10" name="Group 17"/>
            <p:cNvGrpSpPr>
              <a:grpSpLocks/>
            </p:cNvGrpSpPr>
            <p:nvPr/>
          </p:nvGrpSpPr>
          <p:grpSpPr bwMode="auto">
            <a:xfrm>
              <a:off x="3111" y="2880"/>
              <a:ext cx="2245" cy="1277"/>
              <a:chOff x="586" y="2880"/>
              <a:chExt cx="2245" cy="1277"/>
            </a:xfrm>
          </p:grpSpPr>
          <p:grpSp>
            <p:nvGrpSpPr>
              <p:cNvPr id="18" name="Group 18"/>
              <p:cNvGrpSpPr>
                <a:grpSpLocks/>
              </p:cNvGrpSpPr>
              <p:nvPr/>
            </p:nvGrpSpPr>
            <p:grpSpPr bwMode="auto">
              <a:xfrm>
                <a:off x="586" y="2880"/>
                <a:ext cx="2245" cy="1277"/>
                <a:chOff x="586" y="2880"/>
                <a:chExt cx="2245" cy="1277"/>
              </a:xfrm>
            </p:grpSpPr>
            <p:sp>
              <p:nvSpPr>
                <p:cNvPr id="20" name="Line 19"/>
                <p:cNvSpPr>
                  <a:spLocks noChangeShapeType="1"/>
                </p:cNvSpPr>
                <p:nvPr/>
              </p:nvSpPr>
              <p:spPr bwMode="auto">
                <a:xfrm>
                  <a:off x="816" y="3888"/>
                  <a:ext cx="192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1" name="Line 20"/>
                <p:cNvSpPr>
                  <a:spLocks noChangeShapeType="1"/>
                </p:cNvSpPr>
                <p:nvPr/>
              </p:nvSpPr>
              <p:spPr bwMode="auto">
                <a:xfrm flipV="1">
                  <a:off x="816" y="2976"/>
                  <a:ext cx="0" cy="9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b="1">
                    <a:latin typeface="Calibri" charset="0"/>
                    <a:ea typeface="Calibri" charset="0"/>
                    <a:cs typeface="Calibri" charset="0"/>
                  </a:endParaRPr>
                </a:p>
              </p:txBody>
            </p:sp>
            <p:sp>
              <p:nvSpPr>
                <p:cNvPr id="22" name="Text Box 21"/>
                <p:cNvSpPr txBox="1">
                  <a:spLocks noChangeArrowheads="1"/>
                </p:cNvSpPr>
                <p:nvPr/>
              </p:nvSpPr>
              <p:spPr bwMode="auto">
                <a:xfrm>
                  <a:off x="586" y="2880"/>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R</a:t>
                  </a:r>
                  <a:endParaRPr lang="ru-RU" altLang="en-US" sz="2400" b="1" i="1">
                    <a:latin typeface="Calibri" charset="0"/>
                    <a:ea typeface="Calibri" charset="0"/>
                    <a:cs typeface="Calibri" charset="0"/>
                  </a:endParaRPr>
                </a:p>
              </p:txBody>
            </p:sp>
            <p:sp>
              <p:nvSpPr>
                <p:cNvPr id="23" name="Text Box 22"/>
                <p:cNvSpPr txBox="1">
                  <a:spLocks noChangeArrowheads="1"/>
                </p:cNvSpPr>
                <p:nvPr/>
              </p:nvSpPr>
              <p:spPr bwMode="auto">
                <a:xfrm>
                  <a:off x="1315" y="3866"/>
                  <a:ext cx="151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r>
                    <a:rPr lang="en-US" altLang="en-US" sz="2400" b="1" i="1">
                      <a:latin typeface="Calibri" charset="0"/>
                      <a:ea typeface="Calibri" charset="0"/>
                      <a:cs typeface="Calibri" charset="0"/>
                    </a:rPr>
                    <a:t>x</a:t>
                  </a:r>
                  <a:r>
                    <a:rPr lang="en-US" altLang="en-US" sz="2400" b="1">
                      <a:latin typeface="Calibri" charset="0"/>
                      <a:ea typeface="Calibri" charset="0"/>
                      <a:cs typeface="Calibri" charset="0"/>
                    </a:rPr>
                    <a:t> </a:t>
                  </a:r>
                  <a:r>
                    <a:rPr lang="en-US" altLang="en-US" sz="2000" b="1">
                      <a:latin typeface="Calibri" charset="0"/>
                      <a:ea typeface="Calibri" charset="0"/>
                      <a:cs typeface="Calibri" charset="0"/>
                    </a:rPr>
                    <a:t>(image coordinate)</a:t>
                  </a:r>
                  <a:endParaRPr lang="ru-RU" altLang="en-US" sz="2000" b="1">
                    <a:latin typeface="Calibri" charset="0"/>
                    <a:ea typeface="Calibri" charset="0"/>
                    <a:cs typeface="Calibri" charset="0"/>
                  </a:endParaRPr>
                </a:p>
              </p:txBody>
            </p:sp>
          </p:grpSp>
          <p:sp>
            <p:nvSpPr>
              <p:cNvPr id="19" name="Rectangle 23"/>
              <p:cNvSpPr>
                <a:spLocks noChangeArrowheads="1"/>
              </p:cNvSpPr>
              <p:nvPr/>
            </p:nvSpPr>
            <p:spPr bwMode="auto">
              <a:xfrm>
                <a:off x="816" y="3312"/>
                <a:ext cx="1824" cy="576"/>
              </a:xfrm>
              <a:prstGeom prst="rect">
                <a:avLst/>
              </a:prstGeom>
              <a:solidFill>
                <a:srgbClr val="C0C0C0">
                  <a:alpha val="50195"/>
                </a:srgb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11" name="Oval 24"/>
            <p:cNvSpPr>
              <a:spLocks noChangeArrowheads="1"/>
            </p:cNvSpPr>
            <p:nvPr/>
          </p:nvSpPr>
          <p:spPr bwMode="auto">
            <a:xfrm>
              <a:off x="1047" y="3177"/>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2" name="Oval 25"/>
            <p:cNvSpPr>
              <a:spLocks noChangeArrowheads="1"/>
            </p:cNvSpPr>
            <p:nvPr/>
          </p:nvSpPr>
          <p:spPr bwMode="auto">
            <a:xfrm>
              <a:off x="1401" y="2994"/>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3" name="Oval 26"/>
            <p:cNvSpPr>
              <a:spLocks noChangeArrowheads="1"/>
            </p:cNvSpPr>
            <p:nvPr/>
          </p:nvSpPr>
          <p:spPr bwMode="auto">
            <a:xfrm>
              <a:off x="2141" y="3241"/>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4" name="Oval 27"/>
            <p:cNvSpPr>
              <a:spLocks noChangeArrowheads="1"/>
            </p:cNvSpPr>
            <p:nvPr/>
          </p:nvSpPr>
          <p:spPr bwMode="auto">
            <a:xfrm>
              <a:off x="3592" y="2830"/>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5" name="Oval 28"/>
            <p:cNvSpPr>
              <a:spLocks noChangeArrowheads="1"/>
            </p:cNvSpPr>
            <p:nvPr/>
          </p:nvSpPr>
          <p:spPr bwMode="auto">
            <a:xfrm>
              <a:off x="3939" y="2528"/>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6" name="Oval 29"/>
            <p:cNvSpPr>
              <a:spLocks noChangeArrowheads="1"/>
            </p:cNvSpPr>
            <p:nvPr/>
          </p:nvSpPr>
          <p:spPr bwMode="auto">
            <a:xfrm>
              <a:off x="4320" y="3216"/>
              <a:ext cx="57" cy="47"/>
            </a:xfrm>
            <a:prstGeom prst="ellipse">
              <a:avLst/>
            </a:prstGeom>
            <a:solidFill>
              <a:schemeClr val="accent1"/>
            </a:solidFill>
            <a:ln w="25400">
              <a:solidFill>
                <a:schemeClr val="accent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sp>
          <p:nvSpPr>
            <p:cNvPr id="17" name="Oval 30"/>
            <p:cNvSpPr>
              <a:spLocks noChangeArrowheads="1"/>
            </p:cNvSpPr>
            <p:nvPr/>
          </p:nvSpPr>
          <p:spPr bwMode="auto">
            <a:xfrm>
              <a:off x="4671" y="2939"/>
              <a:ext cx="57" cy="47"/>
            </a:xfrm>
            <a:prstGeom prst="ellipse">
              <a:avLst/>
            </a:prstGeom>
            <a:solidFill>
              <a:srgbClr val="FF3300"/>
            </a:solidFill>
            <a:ln w="25400">
              <a:solidFill>
                <a:srgbClr val="FF0000"/>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0"/>
                </a:spcBef>
              </a:pPr>
              <a:endParaRPr lang="ru-RU" altLang="en-US" sz="2400" b="1">
                <a:latin typeface="Calibri" charset="0"/>
                <a:ea typeface="Calibri" charset="0"/>
                <a:cs typeface="Calibri" charset="0"/>
              </a:endParaRPr>
            </a:p>
          </p:txBody>
        </p:sp>
      </p:grpSp>
      <p:sp>
        <p:nvSpPr>
          <p:cNvPr id="30" name="Text Box 31"/>
          <p:cNvSpPr txBox="1">
            <a:spLocks noChangeArrowheads="1"/>
          </p:cNvSpPr>
          <p:nvPr/>
        </p:nvSpPr>
        <p:spPr bwMode="auto">
          <a:xfrm>
            <a:off x="2743201" y="60150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i="1" dirty="0">
                <a:solidFill>
                  <a:srgbClr val="C09207"/>
                </a:solidFill>
                <a:latin typeface="Calibri" charset="0"/>
                <a:ea typeface="Calibri" charset="0"/>
                <a:cs typeface="Calibri" charset="0"/>
              </a:rPr>
              <a:t>Partially invariant </a:t>
            </a:r>
            <a:r>
              <a:rPr lang="en-US" altLang="en-US" sz="2400" b="1" dirty="0">
                <a:solidFill>
                  <a:srgbClr val="C09207"/>
                </a:solidFill>
                <a:latin typeface="Calibri" charset="0"/>
                <a:ea typeface="Calibri" charset="0"/>
                <a:cs typeface="Calibri" charset="0"/>
              </a:rPr>
              <a:t>to </a:t>
            </a:r>
            <a:r>
              <a:rPr lang="en-US" altLang="en-US" sz="2400" b="1" dirty="0" smtClean="0">
                <a:solidFill>
                  <a:srgbClr val="C09207"/>
                </a:solidFill>
                <a:latin typeface="Calibri" charset="0"/>
                <a:ea typeface="Calibri" charset="0"/>
                <a:cs typeface="Calibri" charset="0"/>
              </a:rPr>
              <a:t>intensity </a:t>
            </a:r>
            <a:r>
              <a:rPr lang="en-US" altLang="en-US" sz="2400" b="1" dirty="0">
                <a:solidFill>
                  <a:srgbClr val="C09207"/>
                </a:solidFill>
                <a:latin typeface="Calibri" charset="0"/>
                <a:ea typeface="Calibri" charset="0"/>
                <a:cs typeface="Calibri" charset="0"/>
              </a:rPr>
              <a:t>change</a:t>
            </a:r>
            <a:endParaRPr lang="ru-RU" altLang="en-US" sz="2400" b="1" dirty="0">
              <a:solidFill>
                <a:srgbClr val="C09207"/>
              </a:solidFill>
              <a:latin typeface="Calibri" charset="0"/>
              <a:ea typeface="Calibri" charset="0"/>
              <a:cs typeface="Calibri" charset="0"/>
            </a:endParaRPr>
          </a:p>
        </p:txBody>
      </p:sp>
      <p:sp>
        <p:nvSpPr>
          <p:cNvPr id="31" name="Rectangle 30"/>
          <p:cNvSpPr>
            <a:spLocks noChangeArrowheads="1"/>
          </p:cNvSpPr>
          <p:nvPr/>
        </p:nvSpPr>
        <p:spPr bwMode="auto">
          <a:xfrm>
            <a:off x="6553200" y="1143001"/>
            <a:ext cx="1697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r>
              <a:rPr lang="en-US" altLang="en-US" b="1" i="1">
                <a:latin typeface="Calibri" charset="0"/>
                <a:ea typeface="Calibri" charset="0"/>
                <a:cs typeface="Calibri" charset="0"/>
              </a:rPr>
              <a:t>I </a:t>
            </a:r>
            <a:r>
              <a:rPr lang="en-US" altLang="en-US" b="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a</a:t>
            </a:r>
            <a:r>
              <a:rPr lang="he-IL" altLang="en-US" b="1" i="1">
                <a:latin typeface="Calibri" charset="0"/>
                <a:ea typeface="Calibri" charset="0"/>
                <a:cs typeface="Calibri" charset="0"/>
                <a:sym typeface="Symbol" charset="2"/>
              </a:rPr>
              <a:t> </a:t>
            </a:r>
            <a:r>
              <a:rPr lang="en-US" altLang="en-US" b="1" i="1">
                <a:latin typeface="Calibri" charset="0"/>
                <a:ea typeface="Calibri" charset="0"/>
                <a:cs typeface="Calibri" charset="0"/>
                <a:sym typeface="Symbol" charset="2"/>
              </a:rPr>
              <a:t>I </a:t>
            </a:r>
            <a:r>
              <a:rPr lang="en-US" altLang="en-US" b="1" i="1">
                <a:latin typeface="Calibri" charset="0"/>
                <a:ea typeface="Calibri" charset="0"/>
                <a:cs typeface="Calibri" charset="0"/>
              </a:rPr>
              <a:t>+ b</a:t>
            </a:r>
            <a:endParaRPr lang="en-US" altLang="en-US" b="1">
              <a:latin typeface="Calibri" charset="0"/>
              <a:ea typeface="Calibri" charset="0"/>
              <a:cs typeface="Calibri" charset="0"/>
            </a:endParaRPr>
          </a:p>
        </p:txBody>
      </p:sp>
      <p:sp>
        <p:nvSpPr>
          <p:cNvPr id="32" name="Rectangle 13"/>
          <p:cNvSpPr>
            <a:spLocks noChangeArrowheads="1"/>
          </p:cNvSpPr>
          <p:nvPr/>
        </p:nvSpPr>
        <p:spPr bwMode="auto">
          <a:xfrm>
            <a:off x="5257800" y="1219200"/>
            <a:ext cx="457200" cy="381000"/>
          </a:xfrm>
          <a:prstGeom prst="rect">
            <a:avLst/>
          </a:prstGeom>
          <a:solidFill>
            <a:srgbClr val="0033CC"/>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3" name="Rectangle 14"/>
          <p:cNvSpPr>
            <a:spLocks noChangeArrowheads="1"/>
          </p:cNvSpPr>
          <p:nvPr/>
        </p:nvSpPr>
        <p:spPr bwMode="auto">
          <a:xfrm>
            <a:off x="3886200" y="1219200"/>
            <a:ext cx="457200" cy="381000"/>
          </a:xfrm>
          <a:prstGeom prst="rect">
            <a:avLst/>
          </a:prstGeom>
          <a:solidFill>
            <a:srgbClr val="9FB6FF"/>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sp>
        <p:nvSpPr>
          <p:cNvPr id="34" name="AutoShape 15"/>
          <p:cNvSpPr>
            <a:spLocks noChangeArrowheads="1"/>
          </p:cNvSpPr>
          <p:nvPr/>
        </p:nvSpPr>
        <p:spPr bwMode="auto">
          <a:xfrm>
            <a:off x="4572000" y="1295400"/>
            <a:ext cx="381000" cy="2286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b="1">
              <a:latin typeface="Calibri" charset="0"/>
              <a:ea typeface="Calibri" charset="0"/>
              <a:cs typeface="Calibri" charset="0"/>
            </a:endParaRPr>
          </a:p>
        </p:txBody>
      </p:sp>
      <p:sp>
        <p:nvSpPr>
          <p:cNvPr id="35" name="TextBox 34"/>
          <p:cNvSpPr txBox="1"/>
          <p:nvPr/>
        </p:nvSpPr>
        <p:spPr>
          <a:xfrm>
            <a:off x="8961016" y="6549263"/>
            <a:ext cx="1718622" cy="308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367" hangingPunct="0"/>
            <a:r>
              <a:rPr lang="en-US" sz="1406" dirty="0"/>
              <a:t>Source: James Hayes</a:t>
            </a:r>
            <a:endParaRPr lang="en-US" sz="1406"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64067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Translation</a:t>
            </a:r>
            <a:endParaRPr lang="en-US" dirty="0"/>
          </a:p>
        </p:txBody>
      </p:sp>
      <p:sp>
        <p:nvSpPr>
          <p:cNvPr id="10" name="Text Box 4"/>
          <p:cNvSpPr txBox="1">
            <a:spLocks noChangeArrowheads="1"/>
          </p:cNvSpPr>
          <p:nvPr/>
        </p:nvSpPr>
        <p:spPr bwMode="auto">
          <a:xfrm>
            <a:off x="2362201" y="4737101"/>
            <a:ext cx="7696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buFontTx/>
              <a:buChar char="•"/>
            </a:pPr>
            <a:r>
              <a:rPr lang="en-US" altLang="en-US" sz="2400" b="1" dirty="0">
                <a:latin typeface="Calibri" charset="0"/>
                <a:ea typeface="Calibri" charset="0"/>
                <a:cs typeface="Calibri" charset="0"/>
              </a:rPr>
              <a:t>  Derivatives and window function are shift-invariant</a:t>
            </a:r>
            <a:endParaRPr lang="ru-RU" altLang="en-US" sz="2400" b="1" dirty="0">
              <a:latin typeface="Calibri" charset="0"/>
              <a:ea typeface="Calibri" charset="0"/>
              <a:cs typeface="Calibri" charset="0"/>
            </a:endParaRPr>
          </a:p>
        </p:txBody>
      </p:sp>
      <p:sp>
        <p:nvSpPr>
          <p:cNvPr id="11" name="Rectangle 7"/>
          <p:cNvSpPr>
            <a:spLocks noChangeArrowheads="1"/>
          </p:cNvSpPr>
          <p:nvPr/>
        </p:nvSpPr>
        <p:spPr bwMode="auto">
          <a:xfrm>
            <a:off x="29718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2" name="Freeform 8"/>
          <p:cNvSpPr>
            <a:spLocks/>
          </p:cNvSpPr>
          <p:nvPr/>
        </p:nvSpPr>
        <p:spPr bwMode="auto">
          <a:xfrm>
            <a:off x="3279775" y="1997075"/>
            <a:ext cx="788988" cy="723900"/>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sp>
        <p:nvSpPr>
          <p:cNvPr id="13" name="AutoShape 12"/>
          <p:cNvSpPr>
            <a:spLocks noChangeArrowheads="1"/>
          </p:cNvSpPr>
          <p:nvPr/>
        </p:nvSpPr>
        <p:spPr bwMode="auto">
          <a:xfrm>
            <a:off x="5422900" y="2133600"/>
            <a:ext cx="1219200" cy="1231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sp>
        <p:nvSpPr>
          <p:cNvPr id="14" name="Text Box 21"/>
          <p:cNvSpPr txBox="1">
            <a:spLocks noChangeArrowheads="1"/>
          </p:cNvSpPr>
          <p:nvPr/>
        </p:nvSpPr>
        <p:spPr bwMode="auto">
          <a:xfrm>
            <a:off x="2743201" y="57912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translation</a:t>
            </a:r>
            <a:endParaRPr lang="ru-RU" altLang="en-US" sz="2400" b="1" dirty="0">
              <a:solidFill>
                <a:srgbClr val="C09207"/>
              </a:solidFill>
              <a:latin typeface="Calibri" charset="0"/>
              <a:ea typeface="Calibri" charset="0"/>
              <a:cs typeface="Calibri" charset="0"/>
            </a:endParaRPr>
          </a:p>
        </p:txBody>
      </p:sp>
      <p:sp>
        <p:nvSpPr>
          <p:cNvPr id="15" name="Rectangle 7"/>
          <p:cNvSpPr>
            <a:spLocks noChangeArrowheads="1"/>
          </p:cNvSpPr>
          <p:nvPr/>
        </p:nvSpPr>
        <p:spPr bwMode="auto">
          <a:xfrm>
            <a:off x="6959600" y="1612900"/>
            <a:ext cx="2184400" cy="220980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16" name="Freeform 8"/>
          <p:cNvSpPr>
            <a:spLocks/>
          </p:cNvSpPr>
          <p:nvPr/>
        </p:nvSpPr>
        <p:spPr bwMode="auto">
          <a:xfrm>
            <a:off x="8077200" y="2716214"/>
            <a:ext cx="787400" cy="725487"/>
          </a:xfrm>
          <a:custGeom>
            <a:avLst/>
            <a:gdLst>
              <a:gd name="T0" fmla="*/ 0 w 720"/>
              <a:gd name="T1" fmla="*/ 2147483647 h 528"/>
              <a:gd name="T2" fmla="*/ 2147483647 w 720"/>
              <a:gd name="T3" fmla="*/ 0 h 528"/>
              <a:gd name="T4" fmla="*/ 2147483647 w 720"/>
              <a:gd name="T5" fmla="*/ 214748364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latin typeface="Calibri" charset="0"/>
              <a:ea typeface="Calibri" charset="0"/>
              <a:cs typeface="Calibri" charset="0"/>
            </a:endParaRPr>
          </a:p>
        </p:txBody>
      </p:sp>
    </p:spTree>
    <p:extLst>
      <p:ext uri="{BB962C8B-B14F-4D97-AF65-F5344CB8AC3E}">
        <p14:creationId xmlns:p14="http://schemas.microsoft.com/office/powerpoint/2010/main" val="3064243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Rotation</a:t>
            </a:r>
            <a:endParaRPr lang="en-US" dirty="0"/>
          </a:p>
        </p:txBody>
      </p:sp>
      <p:sp>
        <p:nvSpPr>
          <p:cNvPr id="21" name="Text Box 4"/>
          <p:cNvSpPr txBox="1">
            <a:spLocks noChangeArrowheads="1"/>
          </p:cNvSpPr>
          <p:nvPr/>
        </p:nvSpPr>
        <p:spPr bwMode="auto">
          <a:xfrm>
            <a:off x="2743201" y="4572000"/>
            <a:ext cx="6705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0"/>
              </a:spcBef>
            </a:pPr>
            <a:r>
              <a:rPr lang="en-US" altLang="en-US" sz="2400" b="1" dirty="0">
                <a:latin typeface="Calibri" charset="0"/>
                <a:ea typeface="Calibri" charset="0"/>
                <a:cs typeface="Calibri" charset="0"/>
              </a:rPr>
              <a:t>Second moment ellipse rotates but its shape (i.e. eigenvalues) remains the same</a:t>
            </a:r>
            <a:endParaRPr lang="ru-RU" altLang="en-US" sz="2400" b="1" dirty="0">
              <a:latin typeface="Calibri" charset="0"/>
              <a:ea typeface="Calibri" charset="0"/>
              <a:cs typeface="Calibri" charset="0"/>
            </a:endParaRPr>
          </a:p>
        </p:txBody>
      </p:sp>
      <p:grpSp>
        <p:nvGrpSpPr>
          <p:cNvPr id="22" name="Group 5"/>
          <p:cNvGrpSpPr>
            <a:grpSpLocks/>
          </p:cNvGrpSpPr>
          <p:nvPr/>
        </p:nvGrpSpPr>
        <p:grpSpPr bwMode="auto">
          <a:xfrm>
            <a:off x="3352800" y="1676400"/>
            <a:ext cx="5257800" cy="2438400"/>
            <a:chOff x="1720" y="1344"/>
            <a:chExt cx="2072" cy="950"/>
          </a:xfrm>
        </p:grpSpPr>
        <p:grpSp>
          <p:nvGrpSpPr>
            <p:cNvPr id="23" name="Group 6"/>
            <p:cNvGrpSpPr>
              <a:grpSpLocks/>
            </p:cNvGrpSpPr>
            <p:nvPr/>
          </p:nvGrpSpPr>
          <p:grpSpPr bwMode="auto">
            <a:xfrm>
              <a:off x="1768" y="1344"/>
              <a:ext cx="432" cy="432"/>
              <a:chOff x="1248" y="1584"/>
              <a:chExt cx="1536" cy="1248"/>
            </a:xfrm>
          </p:grpSpPr>
          <p:sp>
            <p:nvSpPr>
              <p:cNvPr id="36" name="Rectangle 7"/>
              <p:cNvSpPr>
                <a:spLocks noChangeArrowheads="1"/>
              </p:cNvSpPr>
              <p:nvPr/>
            </p:nvSpPr>
            <p:spPr bwMode="auto">
              <a:xfrm>
                <a:off x="1248" y="1584"/>
                <a:ext cx="1536" cy="1248"/>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7" name="Freeform 8"/>
              <p:cNvSpPr>
                <a:spLocks/>
              </p:cNvSpPr>
              <p:nvPr/>
            </p:nvSpPr>
            <p:spPr bwMode="auto">
              <a:xfrm>
                <a:off x="1680" y="2016"/>
                <a:ext cx="1104" cy="816"/>
              </a:xfrm>
              <a:custGeom>
                <a:avLst/>
                <a:gdLst>
                  <a:gd name="T0" fmla="*/ 0 w 720"/>
                  <a:gd name="T1" fmla="*/ 41038 h 528"/>
                  <a:gd name="T2" fmla="*/ 3442 w 720"/>
                  <a:gd name="T3" fmla="*/ 0 h 528"/>
                  <a:gd name="T4" fmla="*/ 51732 w 720"/>
                  <a:gd name="T5" fmla="*/ 26097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grpSp>
          <p:nvGrpSpPr>
            <p:cNvPr id="24" name="Group 9"/>
            <p:cNvGrpSpPr>
              <a:grpSpLocks/>
            </p:cNvGrpSpPr>
            <p:nvPr/>
          </p:nvGrpSpPr>
          <p:grpSpPr bwMode="auto">
            <a:xfrm>
              <a:off x="3304" y="1344"/>
              <a:ext cx="432" cy="441"/>
              <a:chOff x="2928" y="1776"/>
              <a:chExt cx="432" cy="441"/>
            </a:xfrm>
          </p:grpSpPr>
          <p:sp>
            <p:nvSpPr>
              <p:cNvPr id="34" name="Rectangle 10"/>
              <p:cNvSpPr>
                <a:spLocks noChangeArrowheads="1"/>
              </p:cNvSpPr>
              <p:nvPr/>
            </p:nvSpPr>
            <p:spPr bwMode="auto">
              <a:xfrm>
                <a:off x="2928" y="1776"/>
                <a:ext cx="432" cy="432"/>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5" name="Freeform 11"/>
              <p:cNvSpPr>
                <a:spLocks/>
              </p:cNvSpPr>
              <p:nvPr/>
            </p:nvSpPr>
            <p:spPr bwMode="auto">
              <a:xfrm rot="3029958">
                <a:off x="2987" y="1873"/>
                <a:ext cx="364" cy="323"/>
              </a:xfrm>
              <a:custGeom>
                <a:avLst/>
                <a:gdLst>
                  <a:gd name="T0" fmla="*/ 0 w 720"/>
                  <a:gd name="T1" fmla="*/ 4 h 528"/>
                  <a:gd name="T2" fmla="*/ 1 w 720"/>
                  <a:gd name="T3" fmla="*/ 0 h 528"/>
                  <a:gd name="T4" fmla="*/ 1 w 720"/>
                  <a:gd name="T5" fmla="*/ 2 h 528"/>
                  <a:gd name="T6" fmla="*/ 0 60000 65536"/>
                  <a:gd name="T7" fmla="*/ 0 60000 65536"/>
                  <a:gd name="T8" fmla="*/ 0 60000 65536"/>
                  <a:gd name="T9" fmla="*/ 0 w 720"/>
                  <a:gd name="T10" fmla="*/ 0 h 528"/>
                  <a:gd name="T11" fmla="*/ 720 w 720"/>
                  <a:gd name="T12" fmla="*/ 528 h 528"/>
                </a:gdLst>
                <a:ahLst/>
                <a:cxnLst>
                  <a:cxn ang="T6">
                    <a:pos x="T0" y="T1"/>
                  </a:cxn>
                  <a:cxn ang="T7">
                    <a:pos x="T2" y="T3"/>
                  </a:cxn>
                  <a:cxn ang="T8">
                    <a:pos x="T4" y="T5"/>
                  </a:cxn>
                </a:cxnLst>
                <a:rect l="T9" t="T10" r="T11" b="T12"/>
                <a:pathLst>
                  <a:path w="720" h="528">
                    <a:moveTo>
                      <a:pt x="0" y="528"/>
                    </a:moveTo>
                    <a:lnTo>
                      <a:pt x="48" y="0"/>
                    </a:lnTo>
                    <a:lnTo>
                      <a:pt x="720" y="336"/>
                    </a:lnTo>
                  </a:path>
                </a:pathLst>
              </a:custGeom>
              <a:solidFill>
                <a:schemeClr val="accent1">
                  <a:alpha val="50195"/>
                </a:schemeClr>
              </a:solidFill>
              <a:ln w="44450">
                <a:solidFill>
                  <a:schemeClr val="tx1"/>
                </a:solidFill>
                <a:round/>
                <a:headEnd/>
                <a:tailEnd/>
              </a:ln>
            </p:spPr>
            <p:txBody>
              <a:bodyPr/>
              <a:lstStyle/>
              <a:p>
                <a:endParaRPr lang="en-US" sz="2400"/>
              </a:p>
            </p:txBody>
          </p:sp>
        </p:grpSp>
        <p:sp>
          <p:nvSpPr>
            <p:cNvPr id="25" name="AutoShape 12"/>
            <p:cNvSpPr>
              <a:spLocks noChangeArrowheads="1"/>
            </p:cNvSpPr>
            <p:nvPr/>
          </p:nvSpPr>
          <p:spPr bwMode="auto">
            <a:xfrm>
              <a:off x="2536" y="1488"/>
              <a:ext cx="48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p>
          </p:txBody>
        </p:sp>
        <p:grpSp>
          <p:nvGrpSpPr>
            <p:cNvPr id="26" name="Group 13"/>
            <p:cNvGrpSpPr>
              <a:grpSpLocks/>
            </p:cNvGrpSpPr>
            <p:nvPr/>
          </p:nvGrpSpPr>
          <p:grpSpPr bwMode="auto">
            <a:xfrm rot="-1269191">
              <a:off x="1720" y="2064"/>
              <a:ext cx="584" cy="230"/>
              <a:chOff x="1536" y="2496"/>
              <a:chExt cx="1152" cy="384"/>
            </a:xfrm>
          </p:grpSpPr>
          <p:sp>
            <p:nvSpPr>
              <p:cNvPr id="31" name="Oval 14"/>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32" name="Line 15"/>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3" name="Line 16"/>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nvGrpSpPr>
            <p:cNvPr id="27" name="Group 17"/>
            <p:cNvGrpSpPr>
              <a:grpSpLocks/>
            </p:cNvGrpSpPr>
            <p:nvPr/>
          </p:nvGrpSpPr>
          <p:grpSpPr bwMode="auto">
            <a:xfrm rot="1035916">
              <a:off x="3208" y="2064"/>
              <a:ext cx="584" cy="230"/>
              <a:chOff x="1536" y="2496"/>
              <a:chExt cx="1152" cy="384"/>
            </a:xfrm>
          </p:grpSpPr>
          <p:sp>
            <p:nvSpPr>
              <p:cNvPr id="28" name="Oval 18"/>
              <p:cNvSpPr>
                <a:spLocks noChangeArrowheads="1"/>
              </p:cNvSpPr>
              <p:nvPr/>
            </p:nvSpPr>
            <p:spPr bwMode="auto">
              <a:xfrm>
                <a:off x="1536" y="2496"/>
                <a:ext cx="1152" cy="384"/>
              </a:xfrm>
              <a:prstGeom prst="ellipse">
                <a:avLst/>
              </a:prstGeom>
              <a:solidFill>
                <a:srgbClr val="7CF6D3"/>
              </a:solidFill>
              <a:ln w="9525">
                <a:solidFill>
                  <a:schemeClr val="tx1"/>
                </a:solidFill>
                <a:round/>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p>
            </p:txBody>
          </p:sp>
          <p:sp>
            <p:nvSpPr>
              <p:cNvPr id="29" name="Line 19"/>
              <p:cNvSpPr>
                <a:spLocks noChangeShapeType="1"/>
              </p:cNvSpPr>
              <p:nvPr/>
            </p:nvSpPr>
            <p:spPr bwMode="auto">
              <a:xfrm>
                <a:off x="1536" y="2688"/>
                <a:ext cx="1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30" name="Line 20"/>
              <p:cNvSpPr>
                <a:spLocks noChangeShapeType="1"/>
              </p:cNvSpPr>
              <p:nvPr/>
            </p:nvSpPr>
            <p:spPr bwMode="auto">
              <a:xfrm>
                <a:off x="2112" y="2496"/>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grpSp>
      </p:grpSp>
      <p:sp>
        <p:nvSpPr>
          <p:cNvPr id="38" name="Text Box 21"/>
          <p:cNvSpPr txBox="1">
            <a:spLocks noChangeArrowheads="1"/>
          </p:cNvSpPr>
          <p:nvPr/>
        </p:nvSpPr>
        <p:spPr bwMode="auto">
          <a:xfrm>
            <a:off x="2743201" y="5638801"/>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invariant to image rotation</a:t>
            </a:r>
            <a:endParaRPr lang="ru-RU" altLang="en-US" sz="2400" b="1" dirty="0">
              <a:solidFill>
                <a:srgbClr val="C09207"/>
              </a:solidFill>
              <a:latin typeface="Calibri" charset="0"/>
              <a:ea typeface="Calibri" charset="0"/>
              <a:cs typeface="Calibri" charset="0"/>
            </a:endParaRPr>
          </a:p>
        </p:txBody>
      </p:sp>
    </p:spTree>
    <p:extLst>
      <p:ext uri="{BB962C8B-B14F-4D97-AF65-F5344CB8AC3E}">
        <p14:creationId xmlns:p14="http://schemas.microsoft.com/office/powerpoint/2010/main" val="1000099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Scaling</a:t>
            </a:r>
            <a:endParaRPr lang="en-US" dirty="0"/>
          </a:p>
        </p:txBody>
      </p:sp>
      <p:sp>
        <p:nvSpPr>
          <p:cNvPr id="3" name="Text Box 11"/>
          <p:cNvSpPr txBox="1">
            <a:spLocks noChangeArrowheads="1"/>
          </p:cNvSpPr>
          <p:nvPr/>
        </p:nvSpPr>
        <p:spPr bwMode="auto">
          <a:xfrm>
            <a:off x="7327901" y="4087815"/>
            <a:ext cx="2590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dirty="0">
                <a:latin typeface="Calibri" charset="0"/>
                <a:ea typeface="Calibri" charset="0"/>
                <a:cs typeface="Calibri" charset="0"/>
              </a:rPr>
              <a:t>All points will be classified as </a:t>
            </a:r>
            <a:r>
              <a:rPr lang="en-US" altLang="en-US" b="1" dirty="0">
                <a:solidFill>
                  <a:srgbClr val="C09207"/>
                </a:solidFill>
                <a:latin typeface="Calibri" charset="0"/>
                <a:ea typeface="Calibri" charset="0"/>
                <a:cs typeface="Calibri" charset="0"/>
              </a:rPr>
              <a:t>edges</a:t>
            </a:r>
            <a:endParaRPr lang="ru-RU" altLang="en-US" b="1" dirty="0">
              <a:solidFill>
                <a:srgbClr val="C09207"/>
              </a:solidFill>
              <a:latin typeface="Calibri" charset="0"/>
              <a:ea typeface="Calibri" charset="0"/>
              <a:cs typeface="Calibri" charset="0"/>
            </a:endParaRPr>
          </a:p>
        </p:txBody>
      </p:sp>
      <p:grpSp>
        <p:nvGrpSpPr>
          <p:cNvPr id="4" name="Group 17"/>
          <p:cNvGrpSpPr>
            <a:grpSpLocks/>
          </p:cNvGrpSpPr>
          <p:nvPr/>
        </p:nvGrpSpPr>
        <p:grpSpPr bwMode="auto">
          <a:xfrm>
            <a:off x="3227388" y="2573339"/>
            <a:ext cx="442912" cy="434975"/>
            <a:chOff x="4329" y="1733"/>
            <a:chExt cx="279" cy="274"/>
          </a:xfrm>
        </p:grpSpPr>
        <p:sp>
          <p:nvSpPr>
            <p:cNvPr id="5" name="Freeform 4"/>
            <p:cNvSpPr>
              <a:spLocks/>
            </p:cNvSpPr>
            <p:nvPr/>
          </p:nvSpPr>
          <p:spPr bwMode="auto">
            <a:xfrm>
              <a:off x="4368" y="1799"/>
              <a:ext cx="240" cy="208"/>
            </a:xfrm>
            <a:custGeom>
              <a:avLst/>
              <a:gdLst>
                <a:gd name="T0" fmla="*/ 0 w 1728"/>
                <a:gd name="T1" fmla="*/ 0 h 1264"/>
                <a:gd name="T2" fmla="*/ 0 w 1728"/>
                <a:gd name="T3" fmla="*/ 0 h 1264"/>
                <a:gd name="T4" fmla="*/ 0 w 1728"/>
                <a:gd name="T5" fmla="*/ 0 h 1264"/>
                <a:gd name="T6" fmla="*/ 0 w 1728"/>
                <a:gd name="T7" fmla="*/ 0 h 1264"/>
                <a:gd name="T8" fmla="*/ 0 w 1728"/>
                <a:gd name="T9" fmla="*/ 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b="1">
                <a:latin typeface="Calibri" charset="0"/>
                <a:ea typeface="Calibri" charset="0"/>
                <a:cs typeface="Calibri" charset="0"/>
              </a:endParaRPr>
            </a:p>
          </p:txBody>
        </p:sp>
        <p:sp>
          <p:nvSpPr>
            <p:cNvPr id="6" name="Rectangle 5"/>
            <p:cNvSpPr>
              <a:spLocks noChangeArrowheads="1"/>
            </p:cNvSpPr>
            <p:nvPr/>
          </p:nvSpPr>
          <p:spPr bwMode="auto">
            <a:xfrm>
              <a:off x="4329" y="1733"/>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b="1">
                <a:latin typeface="Calibri" charset="0"/>
                <a:ea typeface="Calibri" charset="0"/>
                <a:cs typeface="Calibri" charset="0"/>
              </a:endParaRPr>
            </a:p>
          </p:txBody>
        </p:sp>
      </p:grpSp>
      <p:sp>
        <p:nvSpPr>
          <p:cNvPr id="7" name="Text Box 12"/>
          <p:cNvSpPr txBox="1">
            <a:spLocks noChangeArrowheads="1"/>
          </p:cNvSpPr>
          <p:nvPr/>
        </p:nvSpPr>
        <p:spPr bwMode="auto">
          <a:xfrm>
            <a:off x="2755900" y="3327401"/>
            <a:ext cx="160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eaLnBrk="1" hangingPunct="1">
              <a:spcBef>
                <a:spcPct val="50000"/>
              </a:spcBef>
            </a:pPr>
            <a:r>
              <a:rPr lang="en-US" altLang="en-US" b="1">
                <a:latin typeface="Calibri" charset="0"/>
                <a:ea typeface="Calibri" charset="0"/>
                <a:cs typeface="Calibri" charset="0"/>
              </a:rPr>
              <a:t>Corner</a:t>
            </a:r>
            <a:endParaRPr lang="ru-RU" altLang="en-US" b="1">
              <a:latin typeface="Calibri" charset="0"/>
              <a:ea typeface="Calibri" charset="0"/>
              <a:cs typeface="Calibri" charset="0"/>
            </a:endParaRPr>
          </a:p>
        </p:txBody>
      </p:sp>
      <p:sp>
        <p:nvSpPr>
          <p:cNvPr id="8" name="Text Box 16"/>
          <p:cNvSpPr txBox="1">
            <a:spLocks noChangeArrowheads="1"/>
          </p:cNvSpPr>
          <p:nvPr/>
        </p:nvSpPr>
        <p:spPr bwMode="auto">
          <a:xfrm>
            <a:off x="2679700" y="5837239"/>
            <a:ext cx="6934200"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eaLnBrk="1" hangingPunct="1">
              <a:spcBef>
                <a:spcPct val="50000"/>
              </a:spcBef>
            </a:pPr>
            <a:r>
              <a:rPr lang="en-US" altLang="en-US" sz="2400" b="1" dirty="0">
                <a:solidFill>
                  <a:srgbClr val="C09207"/>
                </a:solidFill>
                <a:latin typeface="Calibri" charset="0"/>
                <a:ea typeface="Calibri" charset="0"/>
                <a:cs typeface="Calibri" charset="0"/>
              </a:rPr>
              <a:t>Corner location is </a:t>
            </a:r>
            <a:r>
              <a:rPr lang="en-US" altLang="en-US" sz="2400" b="1" dirty="0">
                <a:solidFill>
                  <a:srgbClr val="FF0000"/>
                </a:solidFill>
                <a:latin typeface="Calibri" charset="0"/>
                <a:ea typeface="Calibri" charset="0"/>
                <a:cs typeface="Calibri" charset="0"/>
              </a:rPr>
              <a:t>not</a:t>
            </a:r>
            <a:r>
              <a:rPr lang="en-US" altLang="en-US" sz="2400" b="1" dirty="0">
                <a:solidFill>
                  <a:srgbClr val="C09207"/>
                </a:solidFill>
                <a:latin typeface="Calibri" charset="0"/>
                <a:ea typeface="Calibri" charset="0"/>
                <a:cs typeface="Calibri" charset="0"/>
              </a:rPr>
              <a:t> invariant to image scale!</a:t>
            </a:r>
            <a:endParaRPr lang="ru-RU" altLang="en-US" sz="2400" b="1" dirty="0">
              <a:solidFill>
                <a:srgbClr val="C09207"/>
              </a:solidFill>
              <a:latin typeface="Calibri" charset="0"/>
              <a:ea typeface="Calibri" charset="0"/>
              <a:cs typeface="Calibri" charset="0"/>
            </a:endParaRPr>
          </a:p>
        </p:txBody>
      </p:sp>
      <p:grpSp>
        <p:nvGrpSpPr>
          <p:cNvPr id="9" name="Group 25"/>
          <p:cNvGrpSpPr>
            <a:grpSpLocks/>
          </p:cNvGrpSpPr>
          <p:nvPr/>
        </p:nvGrpSpPr>
        <p:grpSpPr bwMode="auto">
          <a:xfrm>
            <a:off x="4813300" y="1651000"/>
            <a:ext cx="5029200" cy="2159000"/>
            <a:chOff x="2064" y="1152"/>
            <a:chExt cx="3168" cy="1360"/>
          </a:xfrm>
        </p:grpSpPr>
        <p:grpSp>
          <p:nvGrpSpPr>
            <p:cNvPr id="10" name="Group 19"/>
            <p:cNvGrpSpPr>
              <a:grpSpLocks/>
            </p:cNvGrpSpPr>
            <p:nvPr/>
          </p:nvGrpSpPr>
          <p:grpSpPr bwMode="auto">
            <a:xfrm>
              <a:off x="2064" y="1248"/>
              <a:ext cx="3168" cy="1264"/>
              <a:chOff x="2064" y="1248"/>
              <a:chExt cx="3168" cy="1264"/>
            </a:xfrm>
          </p:grpSpPr>
          <p:sp>
            <p:nvSpPr>
              <p:cNvPr id="14" name="Freeform 6"/>
              <p:cNvSpPr>
                <a:spLocks/>
              </p:cNvSpPr>
              <p:nvPr/>
            </p:nvSpPr>
            <p:spPr bwMode="auto">
              <a:xfrm>
                <a:off x="3504" y="1248"/>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Calibri" charset="0"/>
                  <a:ea typeface="Calibri" charset="0"/>
                  <a:cs typeface="Calibri" charset="0"/>
                </a:endParaRPr>
              </a:p>
            </p:txBody>
          </p:sp>
          <p:sp>
            <p:nvSpPr>
              <p:cNvPr id="15" name="AutoShape 10"/>
              <p:cNvSpPr>
                <a:spLocks noChangeArrowheads="1"/>
              </p:cNvSpPr>
              <p:nvPr/>
            </p:nvSpPr>
            <p:spPr bwMode="auto">
              <a:xfrm>
                <a:off x="2064" y="1584"/>
                <a:ext cx="1056"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sz="2400">
                  <a:latin typeface="Calibri" charset="0"/>
                  <a:ea typeface="Calibri" charset="0"/>
                  <a:cs typeface="Calibri" charset="0"/>
                </a:endParaRPr>
              </a:p>
            </p:txBody>
          </p:sp>
        </p:grpSp>
        <p:sp>
          <p:nvSpPr>
            <p:cNvPr id="11" name="Rectangle 22"/>
            <p:cNvSpPr>
              <a:spLocks noChangeArrowheads="1"/>
            </p:cNvSpPr>
            <p:nvPr/>
          </p:nvSpPr>
          <p:spPr bwMode="auto">
            <a:xfrm>
              <a:off x="4224" y="1152"/>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2" name="Rectangle 23"/>
            <p:cNvSpPr>
              <a:spLocks noChangeArrowheads="1"/>
            </p:cNvSpPr>
            <p:nvPr/>
          </p:nvSpPr>
          <p:spPr bwMode="auto">
            <a:xfrm>
              <a:off x="3648" y="1296"/>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sp>
          <p:nvSpPr>
            <p:cNvPr id="13" name="Rectangle 24"/>
            <p:cNvSpPr>
              <a:spLocks noChangeArrowheads="1"/>
            </p:cNvSpPr>
            <p:nvPr/>
          </p:nvSpPr>
          <p:spPr bwMode="auto">
            <a:xfrm>
              <a:off x="3408" y="1824"/>
              <a:ext cx="240" cy="240"/>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spcBef>
                  <a:spcPct val="20000"/>
                </a:spcBef>
                <a:defRPr sz="2800">
                  <a:solidFill>
                    <a:schemeClr val="tx1"/>
                  </a:solidFill>
                  <a:latin typeface="Arial" charset="0"/>
                </a:defRPr>
              </a:lvl1pPr>
              <a:lvl2pPr marL="742950" indent="-285750" eaLnBrk="0" hangingPunct="0">
                <a:spcBef>
                  <a:spcPct val="20000"/>
                </a:spcBef>
                <a:buChar char="•"/>
                <a:defRPr sz="2000">
                  <a:solidFill>
                    <a:schemeClr val="tx1"/>
                  </a:solidFill>
                  <a:latin typeface="Arial" charset="0"/>
                </a:defRPr>
              </a:lvl2pPr>
              <a:lvl3pPr marL="1143000" indent="-228600" eaLnBrk="0" hangingPunct="0">
                <a:spcBef>
                  <a:spcPct val="20000"/>
                </a:spcBef>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spcBef>
                  <a:spcPct val="0"/>
                </a:spcBef>
              </a:pPr>
              <a:endParaRPr lang="en-US" altLang="en-US">
                <a:latin typeface="Calibri" charset="0"/>
                <a:ea typeface="Calibri" charset="0"/>
                <a:cs typeface="Calibri" charset="0"/>
              </a:endParaRPr>
            </a:p>
          </p:txBody>
        </p:sp>
      </p:grpSp>
    </p:spTree>
    <p:extLst>
      <p:ext uri="{BB962C8B-B14F-4D97-AF65-F5344CB8AC3E}">
        <p14:creationId xmlns:p14="http://schemas.microsoft.com/office/powerpoint/2010/main" val="349725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Scale Invariant Detection</a:t>
            </a:r>
            <a:endParaRPr lang="en-US" dirty="0"/>
          </a:p>
        </p:txBody>
      </p:sp>
      <p:sp>
        <p:nvSpPr>
          <p:cNvPr id="3" name="Rectangle 3"/>
          <p:cNvSpPr txBox="1">
            <a:spLocks noChangeArrowheads="1"/>
          </p:cNvSpPr>
          <p:nvPr/>
        </p:nvSpPr>
        <p:spPr>
          <a:xfrm>
            <a:off x="298449" y="1208087"/>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Consider regions (e.g. circles) of different sizes around a point</a:t>
            </a:r>
          </a:p>
          <a:p>
            <a:r>
              <a:rPr lang="en-US" altLang="en-US" sz="2400" dirty="0" smtClean="0"/>
              <a:t>Regions of corresponding sizes will look the same in both images</a:t>
            </a:r>
            <a:endParaRPr lang="ru-RU" altLang="en-US" sz="2400" dirty="0"/>
          </a:p>
        </p:txBody>
      </p:sp>
      <p:sp>
        <p:nvSpPr>
          <p:cNvPr id="4" name="Freeform 4"/>
          <p:cNvSpPr>
            <a:spLocks/>
          </p:cNvSpPr>
          <p:nvPr/>
        </p:nvSpPr>
        <p:spPr bwMode="auto">
          <a:xfrm>
            <a:off x="3733800" y="423545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5" name="Oval 5"/>
          <p:cNvSpPr>
            <a:spLocks noChangeArrowheads="1"/>
          </p:cNvSpPr>
          <p:nvPr/>
        </p:nvSpPr>
        <p:spPr bwMode="auto">
          <a:xfrm>
            <a:off x="4205288" y="418782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6" name="Oval 6"/>
          <p:cNvSpPr>
            <a:spLocks noChangeArrowheads="1"/>
          </p:cNvSpPr>
          <p:nvPr/>
        </p:nvSpPr>
        <p:spPr bwMode="auto">
          <a:xfrm>
            <a:off x="4005263" y="400685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7" name="Oval 7"/>
          <p:cNvSpPr>
            <a:spLocks noChangeArrowheads="1"/>
          </p:cNvSpPr>
          <p:nvPr/>
        </p:nvSpPr>
        <p:spPr bwMode="auto">
          <a:xfrm>
            <a:off x="3671888" y="371633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124200" y="3149600"/>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nvGrpSpPr>
          <p:cNvPr id="9" name="Group 9"/>
          <p:cNvGrpSpPr>
            <a:grpSpLocks noChangeAspect="1"/>
          </p:cNvGrpSpPr>
          <p:nvPr/>
        </p:nvGrpSpPr>
        <p:grpSpPr bwMode="auto">
          <a:xfrm>
            <a:off x="8229600" y="4005264"/>
            <a:ext cx="609600" cy="560387"/>
            <a:chOff x="3024" y="2112"/>
            <a:chExt cx="2112" cy="1948"/>
          </a:xfrm>
        </p:grpSpPr>
        <p:sp>
          <p:nvSpPr>
            <p:cNvPr id="10" name="Freeform 10"/>
            <p:cNvSpPr>
              <a:spLocks noChangeAspect="1"/>
            </p:cNvSpPr>
            <p:nvPr/>
          </p:nvSpPr>
          <p:spPr bwMode="auto">
            <a:xfrm>
              <a:off x="3408" y="2796"/>
              <a:ext cx="1728" cy="1264"/>
            </a:xfrm>
            <a:custGeom>
              <a:avLst/>
              <a:gdLst>
                <a:gd name="T0" fmla="*/ 0 w 1728"/>
                <a:gd name="T1" fmla="*/ 1264 h 1264"/>
                <a:gd name="T2" fmla="*/ 96 w 1728"/>
                <a:gd name="T3" fmla="*/ 400 h 1264"/>
                <a:gd name="T4" fmla="*/ 432 w 1728"/>
                <a:gd name="T5" fmla="*/ 64 h 1264"/>
                <a:gd name="T6" fmla="*/ 1056 w 1728"/>
                <a:gd name="T7" fmla="*/ 16 h 1264"/>
                <a:gd name="T8" fmla="*/ 1728 w 1728"/>
                <a:gd name="T9" fmla="*/ 16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1" name="Oval 11"/>
            <p:cNvSpPr>
              <a:spLocks noChangeAspect="1" noChangeArrowheads="1"/>
            </p:cNvSpPr>
            <p:nvPr/>
          </p:nvSpPr>
          <p:spPr bwMode="auto">
            <a:xfrm>
              <a:off x="3024" y="2112"/>
              <a:ext cx="1584" cy="1584"/>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grpSp>
    </p:spTree>
    <p:extLst>
      <p:ext uri="{BB962C8B-B14F-4D97-AF65-F5344CB8AC3E}">
        <p14:creationId xmlns:p14="http://schemas.microsoft.com/office/powerpoint/2010/main" val="245737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Scale Invariant </a:t>
            </a:r>
            <a:r>
              <a:rPr lang="en-US" dirty="0" smtClean="0"/>
              <a:t>Detection (Continue)</a:t>
            </a:r>
            <a:endParaRPr lang="en-US" dirty="0"/>
          </a:p>
        </p:txBody>
      </p:sp>
      <p:sp>
        <p:nvSpPr>
          <p:cNvPr id="3" name="Freeform 2"/>
          <p:cNvSpPr>
            <a:spLocks/>
          </p:cNvSpPr>
          <p:nvPr/>
        </p:nvSpPr>
        <p:spPr bwMode="auto">
          <a:xfrm>
            <a:off x="8686800" y="2803525"/>
            <a:ext cx="863600" cy="1955800"/>
          </a:xfrm>
          <a:custGeom>
            <a:avLst/>
            <a:gdLst>
              <a:gd name="T0" fmla="*/ 0 w 544"/>
              <a:gd name="T1" fmla="*/ 1752600 h 1232"/>
              <a:gd name="T2" fmla="*/ 685800 w 544"/>
              <a:gd name="T3" fmla="*/ 1828800 h 1232"/>
              <a:gd name="T4" fmla="*/ 838200 w 544"/>
              <a:gd name="T5" fmla="*/ 990600 h 1232"/>
              <a:gd name="T6" fmla="*/ 533400 w 544"/>
              <a:gd name="T7" fmla="*/ 381000 h 1232"/>
              <a:gd name="T8" fmla="*/ 838200 w 544"/>
              <a:gd name="T9" fmla="*/ 0 h 1232"/>
              <a:gd name="T10" fmla="*/ 0 60000 65536"/>
              <a:gd name="T11" fmla="*/ 0 60000 65536"/>
              <a:gd name="T12" fmla="*/ 0 60000 65536"/>
              <a:gd name="T13" fmla="*/ 0 60000 65536"/>
              <a:gd name="T14" fmla="*/ 0 60000 65536"/>
              <a:gd name="T15" fmla="*/ 0 w 544"/>
              <a:gd name="T16" fmla="*/ 0 h 1232"/>
              <a:gd name="T17" fmla="*/ 544 w 544"/>
              <a:gd name="T18" fmla="*/ 1232 h 1232"/>
            </a:gdLst>
            <a:ahLst/>
            <a:cxnLst>
              <a:cxn ang="T10">
                <a:pos x="T0" y="T1"/>
              </a:cxn>
              <a:cxn ang="T11">
                <a:pos x="T2" y="T3"/>
              </a:cxn>
              <a:cxn ang="T12">
                <a:pos x="T4" y="T5"/>
              </a:cxn>
              <a:cxn ang="T13">
                <a:pos x="T6" y="T7"/>
              </a:cxn>
              <a:cxn ang="T14">
                <a:pos x="T8" y="T9"/>
              </a:cxn>
            </a:cxnLst>
            <a:rect l="T15" t="T16" r="T17" b="T18"/>
            <a:pathLst>
              <a:path w="544" h="1232">
                <a:moveTo>
                  <a:pt x="0" y="1104"/>
                </a:moveTo>
                <a:cubicBezTo>
                  <a:pt x="172" y="1168"/>
                  <a:pt x="344" y="1232"/>
                  <a:pt x="432" y="1152"/>
                </a:cubicBezTo>
                <a:cubicBezTo>
                  <a:pt x="520" y="1072"/>
                  <a:pt x="544" y="776"/>
                  <a:pt x="528" y="624"/>
                </a:cubicBezTo>
                <a:cubicBezTo>
                  <a:pt x="512" y="472"/>
                  <a:pt x="336" y="344"/>
                  <a:pt x="336" y="240"/>
                </a:cubicBezTo>
                <a:cubicBezTo>
                  <a:pt x="336" y="136"/>
                  <a:pt x="432" y="68"/>
                  <a:pt x="528"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4" name="Freeform 3"/>
          <p:cNvSpPr>
            <a:spLocks/>
          </p:cNvSpPr>
          <p:nvPr/>
        </p:nvSpPr>
        <p:spPr bwMode="auto">
          <a:xfrm>
            <a:off x="7239000" y="4872039"/>
            <a:ext cx="1054100" cy="1344612"/>
          </a:xfrm>
          <a:custGeom>
            <a:avLst/>
            <a:gdLst>
              <a:gd name="T0" fmla="*/ 0 w 664"/>
              <a:gd name="T1" fmla="*/ 1255712 h 847"/>
              <a:gd name="T2" fmla="*/ 762000 w 664"/>
              <a:gd name="T3" fmla="*/ 1255712 h 847"/>
              <a:gd name="T4" fmla="*/ 609600 w 664"/>
              <a:gd name="T5" fmla="*/ 722312 h 847"/>
              <a:gd name="T6" fmla="*/ 990600 w 664"/>
              <a:gd name="T7" fmla="*/ 569912 h 847"/>
              <a:gd name="T8" fmla="*/ 990600 w 664"/>
              <a:gd name="T9" fmla="*/ 341312 h 847"/>
              <a:gd name="T10" fmla="*/ 954088 w 664"/>
              <a:gd name="T11" fmla="*/ 0 h 847"/>
              <a:gd name="T12" fmla="*/ 0 60000 65536"/>
              <a:gd name="T13" fmla="*/ 0 60000 65536"/>
              <a:gd name="T14" fmla="*/ 0 60000 65536"/>
              <a:gd name="T15" fmla="*/ 0 60000 65536"/>
              <a:gd name="T16" fmla="*/ 0 60000 65536"/>
              <a:gd name="T17" fmla="*/ 0 60000 65536"/>
              <a:gd name="T18" fmla="*/ 0 w 664"/>
              <a:gd name="T19" fmla="*/ 0 h 847"/>
              <a:gd name="T20" fmla="*/ 664 w 66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664" h="847">
                <a:moveTo>
                  <a:pt x="0" y="791"/>
                </a:moveTo>
                <a:cubicBezTo>
                  <a:pt x="208" y="819"/>
                  <a:pt x="416" y="847"/>
                  <a:pt x="480" y="791"/>
                </a:cubicBezTo>
                <a:cubicBezTo>
                  <a:pt x="544" y="735"/>
                  <a:pt x="360" y="527"/>
                  <a:pt x="384" y="455"/>
                </a:cubicBezTo>
                <a:cubicBezTo>
                  <a:pt x="408" y="383"/>
                  <a:pt x="584" y="399"/>
                  <a:pt x="624" y="359"/>
                </a:cubicBezTo>
                <a:cubicBezTo>
                  <a:pt x="664" y="319"/>
                  <a:pt x="628" y="275"/>
                  <a:pt x="624" y="215"/>
                </a:cubicBezTo>
                <a:cubicBezTo>
                  <a:pt x="620" y="155"/>
                  <a:pt x="610" y="77"/>
                  <a:pt x="601" y="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6" name="Freeform 6"/>
          <p:cNvSpPr>
            <a:spLocks/>
          </p:cNvSpPr>
          <p:nvPr/>
        </p:nvSpPr>
        <p:spPr bwMode="auto">
          <a:xfrm>
            <a:off x="3581400" y="4546601"/>
            <a:ext cx="2743200" cy="2006600"/>
          </a:xfrm>
          <a:custGeom>
            <a:avLst/>
            <a:gdLst>
              <a:gd name="T0" fmla="*/ 0 w 1728"/>
              <a:gd name="T1" fmla="*/ 2006600 h 1264"/>
              <a:gd name="T2" fmla="*/ 152400 w 1728"/>
              <a:gd name="T3" fmla="*/ 635000 h 1264"/>
              <a:gd name="T4" fmla="*/ 685800 w 1728"/>
              <a:gd name="T5" fmla="*/ 101600 h 1264"/>
              <a:gd name="T6" fmla="*/ 1676400 w 1728"/>
              <a:gd name="T7" fmla="*/ 25400 h 1264"/>
              <a:gd name="T8" fmla="*/ 2743200 w 1728"/>
              <a:gd name="T9" fmla="*/ 254000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7" name="Oval 7"/>
          <p:cNvSpPr>
            <a:spLocks noChangeArrowheads="1"/>
          </p:cNvSpPr>
          <p:nvPr/>
        </p:nvSpPr>
        <p:spPr bwMode="auto">
          <a:xfrm>
            <a:off x="4052889" y="4498975"/>
            <a:ext cx="381000" cy="3810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8" name="Oval 8"/>
          <p:cNvSpPr>
            <a:spLocks noChangeArrowheads="1"/>
          </p:cNvSpPr>
          <p:nvPr/>
        </p:nvSpPr>
        <p:spPr bwMode="auto">
          <a:xfrm>
            <a:off x="3852863" y="4318001"/>
            <a:ext cx="795337"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9" name="Oval 9"/>
          <p:cNvSpPr>
            <a:spLocks noChangeArrowheads="1"/>
          </p:cNvSpPr>
          <p:nvPr/>
        </p:nvSpPr>
        <p:spPr bwMode="auto">
          <a:xfrm>
            <a:off x="3519489" y="4027488"/>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0" name="Oval 10"/>
          <p:cNvSpPr>
            <a:spLocks noChangeArrowheads="1"/>
          </p:cNvSpPr>
          <p:nvPr/>
        </p:nvSpPr>
        <p:spPr bwMode="auto">
          <a:xfrm>
            <a:off x="2971800" y="3460750"/>
            <a:ext cx="2514600" cy="2514600"/>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1" name="Freeform 11"/>
          <p:cNvSpPr>
            <a:spLocks noChangeAspect="1"/>
          </p:cNvSpPr>
          <p:nvPr/>
        </p:nvSpPr>
        <p:spPr bwMode="auto">
          <a:xfrm>
            <a:off x="8188326" y="4513264"/>
            <a:ext cx="498475" cy="363537"/>
          </a:xfrm>
          <a:custGeom>
            <a:avLst/>
            <a:gdLst>
              <a:gd name="T0" fmla="*/ 0 w 1728"/>
              <a:gd name="T1" fmla="*/ 363537 h 1264"/>
              <a:gd name="T2" fmla="*/ 27693 w 1728"/>
              <a:gd name="T3" fmla="*/ 115043 h 1264"/>
              <a:gd name="T4" fmla="*/ 124619 w 1728"/>
              <a:gd name="T5" fmla="*/ 18407 h 1264"/>
              <a:gd name="T6" fmla="*/ 304624 w 1728"/>
              <a:gd name="T7" fmla="*/ 4602 h 1264"/>
              <a:gd name="T8" fmla="*/ 498475 w 1728"/>
              <a:gd name="T9" fmla="*/ 46017 h 1264"/>
              <a:gd name="T10" fmla="*/ 0 60000 65536"/>
              <a:gd name="T11" fmla="*/ 0 60000 65536"/>
              <a:gd name="T12" fmla="*/ 0 60000 65536"/>
              <a:gd name="T13" fmla="*/ 0 60000 65536"/>
              <a:gd name="T14" fmla="*/ 0 60000 65536"/>
              <a:gd name="T15" fmla="*/ 0 w 1728"/>
              <a:gd name="T16" fmla="*/ 0 h 1264"/>
              <a:gd name="T17" fmla="*/ 1728 w 1728"/>
              <a:gd name="T18" fmla="*/ 1264 h 1264"/>
            </a:gdLst>
            <a:ahLst/>
            <a:cxnLst>
              <a:cxn ang="T10">
                <a:pos x="T0" y="T1"/>
              </a:cxn>
              <a:cxn ang="T11">
                <a:pos x="T2" y="T3"/>
              </a:cxn>
              <a:cxn ang="T12">
                <a:pos x="T4" y="T5"/>
              </a:cxn>
              <a:cxn ang="T13">
                <a:pos x="T6" y="T7"/>
              </a:cxn>
              <a:cxn ang="T14">
                <a:pos x="T8" y="T9"/>
              </a:cxn>
            </a:cxnLst>
            <a:rect l="T15" t="T16" r="T17" b="T18"/>
            <a:pathLst>
              <a:path w="1728" h="1264">
                <a:moveTo>
                  <a:pt x="0" y="1264"/>
                </a:moveTo>
                <a:cubicBezTo>
                  <a:pt x="12" y="932"/>
                  <a:pt x="24" y="600"/>
                  <a:pt x="96" y="400"/>
                </a:cubicBezTo>
                <a:cubicBezTo>
                  <a:pt x="168" y="200"/>
                  <a:pt x="272" y="128"/>
                  <a:pt x="432" y="64"/>
                </a:cubicBezTo>
                <a:cubicBezTo>
                  <a:pt x="592" y="0"/>
                  <a:pt x="840" y="0"/>
                  <a:pt x="1056" y="16"/>
                </a:cubicBezTo>
                <a:cubicBezTo>
                  <a:pt x="1272" y="32"/>
                  <a:pt x="1500" y="96"/>
                  <a:pt x="1728" y="160"/>
                </a:cubicBezTo>
              </a:path>
            </a:pathLst>
          </a:custGeom>
          <a:noFill/>
          <a:ln w="3810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2" name="Oval 12"/>
          <p:cNvSpPr>
            <a:spLocks noChangeArrowheads="1"/>
          </p:cNvSpPr>
          <p:nvPr/>
        </p:nvSpPr>
        <p:spPr bwMode="auto">
          <a:xfrm>
            <a:off x="7905750" y="4151314"/>
            <a:ext cx="795338" cy="790575"/>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3" name="Oval 13"/>
          <p:cNvSpPr>
            <a:spLocks noChangeArrowheads="1"/>
          </p:cNvSpPr>
          <p:nvPr/>
        </p:nvSpPr>
        <p:spPr bwMode="auto">
          <a:xfrm>
            <a:off x="7572376" y="3860800"/>
            <a:ext cx="1447800" cy="1371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4" name="Oval 14"/>
          <p:cNvSpPr>
            <a:spLocks noChangeArrowheads="1"/>
          </p:cNvSpPr>
          <p:nvPr/>
        </p:nvSpPr>
        <p:spPr bwMode="auto">
          <a:xfrm>
            <a:off x="7024688" y="3294063"/>
            <a:ext cx="2514600" cy="2514600"/>
          </a:xfrm>
          <a:prstGeom prst="ellipse">
            <a:avLst/>
          </a:prstGeom>
          <a:solidFill>
            <a:schemeClr val="accent1">
              <a:alpha val="50195"/>
            </a:schemeClr>
          </a:solidFill>
          <a:ln w="9525">
            <a:solidFill>
              <a:schemeClr val="tx1"/>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5" name="Oval 15"/>
          <p:cNvSpPr>
            <a:spLocks noChangeAspect="1" noChangeArrowheads="1"/>
          </p:cNvSpPr>
          <p:nvPr/>
        </p:nvSpPr>
        <p:spPr bwMode="auto">
          <a:xfrm>
            <a:off x="8077200" y="4316413"/>
            <a:ext cx="457200" cy="455612"/>
          </a:xfrm>
          <a:prstGeom prst="ellipse">
            <a:avLst/>
          </a:prstGeom>
          <a:solidFill>
            <a:schemeClr val="accent1">
              <a:alpha val="50195"/>
            </a:schemeClr>
          </a:solidFill>
          <a:ln w="25400">
            <a:solidFill>
              <a:srgbClr val="FF0000"/>
            </a:solidFill>
            <a:round/>
            <a:headEnd/>
            <a:tailEnd/>
          </a:ln>
        </p:spPr>
        <p:txBody>
          <a:bodyPr wrap="none" anchor="ctr"/>
          <a:lstStyle>
            <a:lvl1pPr>
              <a:defRPr sz="2400" b="1">
                <a:solidFill>
                  <a:schemeClr val="tx1"/>
                </a:solidFill>
                <a:latin typeface="Times New Roman" charset="0"/>
              </a:defRPr>
            </a:lvl1pPr>
            <a:lvl2pPr marL="742950" indent="-285750">
              <a:defRPr sz="2400" b="1">
                <a:solidFill>
                  <a:schemeClr val="tx1"/>
                </a:solidFill>
                <a:latin typeface="Times New Roman" charset="0"/>
              </a:defRPr>
            </a:lvl2pPr>
            <a:lvl3pPr marL="1143000" indent="-228600">
              <a:defRPr sz="2400" b="1">
                <a:solidFill>
                  <a:schemeClr val="tx1"/>
                </a:solidFill>
                <a:latin typeface="Times New Roman" charset="0"/>
              </a:defRPr>
            </a:lvl3pPr>
            <a:lvl4pPr marL="1600200" indent="-228600">
              <a:defRPr sz="2400" b="1">
                <a:solidFill>
                  <a:schemeClr val="tx1"/>
                </a:solidFill>
                <a:latin typeface="Times New Roman" charset="0"/>
              </a:defRPr>
            </a:lvl4pPr>
            <a:lvl5pPr marL="2057400" indent="-228600">
              <a:defRPr sz="2400" b="1">
                <a:solidFill>
                  <a:schemeClr val="tx1"/>
                </a:solidFill>
                <a:latin typeface="Times New Roman" charset="0"/>
              </a:defRPr>
            </a:lvl5pPr>
            <a:lvl6pPr marL="2514600" indent="-228600" eaLnBrk="0" fontAlgn="base" hangingPunct="0">
              <a:spcBef>
                <a:spcPct val="0"/>
              </a:spcBef>
              <a:spcAft>
                <a:spcPct val="0"/>
              </a:spcAft>
              <a:defRPr sz="2400" b="1">
                <a:solidFill>
                  <a:schemeClr val="tx1"/>
                </a:solidFill>
                <a:latin typeface="Times New Roman" charset="0"/>
              </a:defRPr>
            </a:lvl6pPr>
            <a:lvl7pPr marL="2971800" indent="-228600" eaLnBrk="0" fontAlgn="base" hangingPunct="0">
              <a:spcBef>
                <a:spcPct val="0"/>
              </a:spcBef>
              <a:spcAft>
                <a:spcPct val="0"/>
              </a:spcAft>
              <a:defRPr sz="2400" b="1">
                <a:solidFill>
                  <a:schemeClr val="tx1"/>
                </a:solidFill>
                <a:latin typeface="Times New Roman" charset="0"/>
              </a:defRPr>
            </a:lvl7pPr>
            <a:lvl8pPr marL="3429000" indent="-228600" eaLnBrk="0" fontAlgn="base" hangingPunct="0">
              <a:spcBef>
                <a:spcPct val="0"/>
              </a:spcBef>
              <a:spcAft>
                <a:spcPct val="0"/>
              </a:spcAft>
              <a:defRPr sz="2400" b="1">
                <a:solidFill>
                  <a:schemeClr val="tx1"/>
                </a:solidFill>
                <a:latin typeface="Times New Roman" charset="0"/>
              </a:defRPr>
            </a:lvl8pPr>
            <a:lvl9pPr marL="3886200" indent="-228600" eaLnBrk="0" fontAlgn="base" hangingPunct="0">
              <a:spcBef>
                <a:spcPct val="0"/>
              </a:spcBef>
              <a:spcAft>
                <a:spcPct val="0"/>
              </a:spcAft>
              <a:defRPr sz="2400" b="1">
                <a:solidFill>
                  <a:schemeClr val="tx1"/>
                </a:solidFill>
                <a:latin typeface="Times New Roman" charset="0"/>
              </a:defRPr>
            </a:lvl9pPr>
          </a:lstStyle>
          <a:p>
            <a:endParaRPr lang="en-US" altLang="en-US"/>
          </a:p>
        </p:txBody>
      </p:sp>
      <p:sp>
        <p:nvSpPr>
          <p:cNvPr id="16" name="Rectangle 5"/>
          <p:cNvSpPr txBox="1">
            <a:spLocks noChangeArrowheads="1"/>
          </p:cNvSpPr>
          <p:nvPr/>
        </p:nvSpPr>
        <p:spPr>
          <a:xfrm>
            <a:off x="298449" y="1208086"/>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t>The problem: how do we choose corresponding circles </a:t>
            </a:r>
            <a:r>
              <a:rPr lang="en-US" altLang="en-US" sz="2400" b="1" i="1" dirty="0" smtClean="0">
                <a:solidFill>
                  <a:srgbClr val="B27F0B"/>
                </a:solidFill>
              </a:rPr>
              <a:t>independently</a:t>
            </a:r>
            <a:r>
              <a:rPr lang="en-US" altLang="en-US" sz="2400" dirty="0" smtClean="0">
                <a:solidFill>
                  <a:srgbClr val="B27F0B"/>
                </a:solidFill>
              </a:rPr>
              <a:t> </a:t>
            </a:r>
            <a:r>
              <a:rPr lang="en-US" altLang="en-US" sz="2400" dirty="0" smtClean="0"/>
              <a:t>in each image?</a:t>
            </a:r>
          </a:p>
          <a:p>
            <a:r>
              <a:rPr lang="en-US" altLang="en-US" sz="2400" dirty="0" smtClean="0"/>
              <a:t>Choose the scale of the “best” corner</a:t>
            </a:r>
            <a:endParaRPr lang="en-US" altLang="en-US" sz="2400" dirty="0"/>
          </a:p>
        </p:txBody>
      </p:sp>
    </p:spTree>
    <p:extLst>
      <p:ext uri="{BB962C8B-B14F-4D97-AF65-F5344CB8AC3E}">
        <p14:creationId xmlns:p14="http://schemas.microsoft.com/office/powerpoint/2010/main" val="1740311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Scale Invariance</a:t>
            </a:r>
            <a:endParaRPr lang="en-US" dirty="0"/>
          </a:p>
        </p:txBody>
      </p:sp>
      <p:pic>
        <p:nvPicPr>
          <p:cNvPr id="23554" name="Picture 2" descr="bonfire surrounded by group of people near brown hill during day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25" y="2152937"/>
            <a:ext cx="4625975" cy="30855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848474" y="1391785"/>
            <a:ext cx="4048091" cy="4266065"/>
          </a:xfrm>
          <a:prstGeom prst="rect">
            <a:avLst/>
          </a:prstGeom>
        </p:spPr>
      </p:pic>
    </p:spTree>
    <p:extLst>
      <p:ext uri="{BB962C8B-B14F-4D97-AF65-F5344CB8AC3E}">
        <p14:creationId xmlns:p14="http://schemas.microsoft.com/office/powerpoint/2010/main" val="4248356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Scale-Invariant Feature Transform</a:t>
            </a:r>
            <a:endParaRPr lang="en-US" dirty="0"/>
          </a:p>
        </p:txBody>
      </p:sp>
      <p:pic>
        <p:nvPicPr>
          <p:cNvPr id="3" name="Picture 2"/>
          <p:cNvPicPr>
            <a:picLocks noChangeAspect="1"/>
          </p:cNvPicPr>
          <p:nvPr/>
        </p:nvPicPr>
        <p:blipFill>
          <a:blip r:embed="rId2"/>
          <a:stretch>
            <a:fillRect/>
          </a:stretch>
        </p:blipFill>
        <p:spPr>
          <a:xfrm>
            <a:off x="723900" y="1215165"/>
            <a:ext cx="4546600" cy="5418997"/>
          </a:xfrm>
          <a:prstGeom prst="rect">
            <a:avLst/>
          </a:prstGeom>
        </p:spPr>
      </p:pic>
      <p:pic>
        <p:nvPicPr>
          <p:cNvPr id="4" name="Picture 3"/>
          <p:cNvPicPr>
            <a:picLocks noChangeAspect="1"/>
          </p:cNvPicPr>
          <p:nvPr/>
        </p:nvPicPr>
        <p:blipFill>
          <a:blip r:embed="rId3"/>
          <a:stretch>
            <a:fillRect/>
          </a:stretch>
        </p:blipFill>
        <p:spPr>
          <a:xfrm>
            <a:off x="6268145" y="914400"/>
            <a:ext cx="5700335" cy="4843462"/>
          </a:xfrm>
          <a:prstGeom prst="rect">
            <a:avLst/>
          </a:prstGeom>
        </p:spPr>
      </p:pic>
      <p:sp>
        <p:nvSpPr>
          <p:cNvPr id="5" name="Rectangle 4"/>
          <p:cNvSpPr/>
          <p:nvPr/>
        </p:nvSpPr>
        <p:spPr>
          <a:xfrm>
            <a:off x="7856220" y="3078480"/>
            <a:ext cx="1905000" cy="228600"/>
          </a:xfrm>
          <a:prstGeom prst="rect">
            <a:avLst/>
          </a:prstGeom>
          <a:solidFill>
            <a:srgbClr val="FFFF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785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Steps for Extracting SIFT </a:t>
            </a:r>
            <a:r>
              <a:rPr lang="en-US" dirty="0" err="1" smtClean="0"/>
              <a:t>Keypoints</a:t>
            </a:r>
            <a:endParaRPr lang="en-US" dirty="0"/>
          </a:p>
        </p:txBody>
      </p:sp>
      <p:sp>
        <p:nvSpPr>
          <p:cNvPr id="4" name="Rectangle 3"/>
          <p:cNvSpPr/>
          <p:nvPr/>
        </p:nvSpPr>
        <p:spPr>
          <a:xfrm>
            <a:off x="187158" y="1187607"/>
            <a:ext cx="11781322" cy="4455066"/>
          </a:xfrm>
          <a:prstGeom prst="rect">
            <a:avLst/>
          </a:prstGeom>
        </p:spPr>
        <p:txBody>
          <a:bodyPr wrap="square">
            <a:spAutoFit/>
          </a:bodyPr>
          <a:lstStyle/>
          <a:p>
            <a:pPr lvl="1">
              <a:lnSpc>
                <a:spcPct val="90000"/>
              </a:lnSpc>
            </a:pPr>
            <a:r>
              <a:rPr lang="en-US" sz="2250" b="1" dirty="0" smtClean="0"/>
              <a:t>Scale-space </a:t>
            </a:r>
            <a:r>
              <a:rPr lang="en-US" sz="2250" b="1" dirty="0"/>
              <a:t>extrema detection:</a:t>
            </a:r>
            <a:r>
              <a:rPr lang="en-US" sz="2250" dirty="0"/>
              <a:t> Difference-of-Gaussian function is used to identify potential interest points that are invariant to scale and orientation.</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localization:</a:t>
            </a:r>
            <a:r>
              <a:rPr lang="en-US" sz="2250" dirty="0"/>
              <a:t> At each candidate location, a detailed model is fit to determine location and scale. </a:t>
            </a:r>
            <a:r>
              <a:rPr lang="en-US" sz="2250" dirty="0" err="1"/>
              <a:t>Keypoints</a:t>
            </a:r>
            <a:r>
              <a:rPr lang="en-US" sz="2250" dirty="0"/>
              <a:t> are selected based on measures of their stability.</a:t>
            </a:r>
          </a:p>
          <a:p>
            <a:pPr lvl="1">
              <a:lnSpc>
                <a:spcPct val="90000"/>
              </a:lnSpc>
            </a:pPr>
            <a:endParaRPr lang="en-US" sz="2250" b="1" dirty="0" smtClean="0"/>
          </a:p>
          <a:p>
            <a:pPr lvl="1">
              <a:lnSpc>
                <a:spcPct val="90000"/>
              </a:lnSpc>
            </a:pPr>
            <a:r>
              <a:rPr lang="en-US" sz="2250" b="1" dirty="0" smtClean="0"/>
              <a:t>Orientation </a:t>
            </a:r>
            <a:r>
              <a:rPr lang="en-US" sz="2250" b="1" dirty="0"/>
              <a:t>assignment:</a:t>
            </a:r>
            <a:r>
              <a:rPr lang="en-US" sz="2250" dirty="0"/>
              <a:t> One or more orientations are assigned to each </a:t>
            </a:r>
            <a:r>
              <a:rPr lang="en-US" sz="2250" dirty="0" err="1"/>
              <a:t>keypoint</a:t>
            </a:r>
            <a:r>
              <a:rPr lang="en-US" sz="2250" dirty="0"/>
              <a:t> location based on local image gradient directions. All future operations are performed on image data that has been transformed relative to the assigned orientation, scale, and location for each feature, thereby providing invariance to these transformations.</a:t>
            </a:r>
          </a:p>
          <a:p>
            <a:pPr lvl="1">
              <a:lnSpc>
                <a:spcPct val="90000"/>
              </a:lnSpc>
            </a:pPr>
            <a:endParaRPr lang="en-US" sz="2250" b="1" dirty="0" smtClean="0"/>
          </a:p>
          <a:p>
            <a:pPr lvl="1">
              <a:lnSpc>
                <a:spcPct val="90000"/>
              </a:lnSpc>
            </a:pPr>
            <a:r>
              <a:rPr lang="en-US" sz="2250" b="1" dirty="0" err="1" smtClean="0"/>
              <a:t>Keypoint</a:t>
            </a:r>
            <a:r>
              <a:rPr lang="en-US" sz="2250" b="1" dirty="0" smtClean="0"/>
              <a:t> </a:t>
            </a:r>
            <a:r>
              <a:rPr lang="en-US" sz="2250" b="1" dirty="0"/>
              <a:t>descriptor:</a:t>
            </a:r>
            <a:r>
              <a:rPr lang="en-US" sz="2250" dirty="0"/>
              <a:t> The local image gradients are measured at the selected scale in the region around each </a:t>
            </a:r>
            <a:r>
              <a:rPr lang="en-US" sz="2250" dirty="0" err="1"/>
              <a:t>keypoint</a:t>
            </a:r>
            <a:r>
              <a:rPr lang="en-US" sz="2250" dirty="0"/>
              <a:t>. These are transformed into a representation that allows for significant levels of local shape distortion and change in illumination.</a:t>
            </a:r>
          </a:p>
        </p:txBody>
      </p:sp>
    </p:spTree>
    <p:extLst>
      <p:ext uri="{BB962C8B-B14F-4D97-AF65-F5344CB8AC3E}">
        <p14:creationId xmlns:p14="http://schemas.microsoft.com/office/powerpoint/2010/main" val="1756378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Basic Idea</a:t>
            </a:r>
            <a:endParaRPr lang="en-US" dirty="0"/>
          </a:p>
        </p:txBody>
      </p:sp>
      <p:sp>
        <p:nvSpPr>
          <p:cNvPr id="7" name="Rectangle 3"/>
          <p:cNvSpPr txBox="1">
            <a:spLocks noChangeArrowheads="1"/>
          </p:cNvSpPr>
          <p:nvPr/>
        </p:nvSpPr>
        <p:spPr>
          <a:xfrm>
            <a:off x="609599" y="1092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77" indent="-457177"/>
            <a:r>
              <a:rPr lang="en-US" dirty="0" smtClean="0"/>
              <a:t>Convolve the image with a “blob filter” at multiple scales and look for extrema of filter response in the resulting </a:t>
            </a:r>
            <a:r>
              <a:rPr lang="en-US" i="1" dirty="0" smtClean="0"/>
              <a:t>scale space</a:t>
            </a:r>
          </a:p>
        </p:txBody>
      </p:sp>
      <p:pic>
        <p:nvPicPr>
          <p:cNvPr id="8" name="Picture 5" descr="Sunflowers2_circles"/>
          <p:cNvPicPr>
            <a:picLocks noChangeAspect="1" noChangeArrowheads="1"/>
          </p:cNvPicPr>
          <p:nvPr/>
        </p:nvPicPr>
        <p:blipFill>
          <a:blip r:embed="rId2" cstate="print"/>
          <a:srcRect/>
          <a:stretch>
            <a:fillRect/>
          </a:stretch>
        </p:blipFill>
        <p:spPr bwMode="auto">
          <a:xfrm>
            <a:off x="3276601" y="2921000"/>
            <a:ext cx="3378200" cy="3378200"/>
          </a:xfrm>
          <a:prstGeom prst="rect">
            <a:avLst/>
          </a:prstGeom>
          <a:noFill/>
          <a:ln w="6350">
            <a:solidFill>
              <a:schemeClr val="bg1"/>
            </a:solidFill>
            <a:miter lim="800000"/>
            <a:headEnd/>
            <a:tailEnd/>
          </a:ln>
        </p:spPr>
      </p:pic>
      <p:pic>
        <p:nvPicPr>
          <p:cNvPr id="9" name="Picture 6" descr="log"/>
          <p:cNvPicPr>
            <a:picLocks noChangeAspect="1" noChangeArrowheads="1"/>
          </p:cNvPicPr>
          <p:nvPr/>
        </p:nvPicPr>
        <p:blipFill>
          <a:blip r:embed="rId3" cstate="print"/>
          <a:srcRect/>
          <a:stretch>
            <a:fillRect/>
          </a:stretch>
        </p:blipFill>
        <p:spPr bwMode="auto">
          <a:xfrm>
            <a:off x="7315200" y="3556000"/>
            <a:ext cx="2057400" cy="2057400"/>
          </a:xfrm>
          <a:prstGeom prst="rect">
            <a:avLst/>
          </a:prstGeom>
          <a:noFill/>
          <a:ln w="9525">
            <a:noFill/>
            <a:miter lim="800000"/>
            <a:headEnd/>
            <a:tailEnd/>
          </a:ln>
        </p:spPr>
      </p:pic>
    </p:spTree>
    <p:extLst>
      <p:ext uri="{BB962C8B-B14F-4D97-AF65-F5344CB8AC3E}">
        <p14:creationId xmlns:p14="http://schemas.microsoft.com/office/powerpoint/2010/main" val="14123559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a:t>
            </a:r>
            <a:endParaRPr lang="en-US" dirty="0"/>
          </a:p>
        </p:txBody>
      </p:sp>
      <p:grpSp>
        <p:nvGrpSpPr>
          <p:cNvPr id="9" name="Group 8"/>
          <p:cNvGrpSpPr/>
          <p:nvPr/>
        </p:nvGrpSpPr>
        <p:grpSpPr>
          <a:xfrm>
            <a:off x="746938" y="1157022"/>
            <a:ext cx="10312489" cy="4877232"/>
            <a:chOff x="1981200" y="1600201"/>
            <a:chExt cx="8027096" cy="3967162"/>
          </a:xfrm>
        </p:grpSpPr>
        <p:sp>
          <p:nvSpPr>
            <p:cNvPr id="6" name="Rectangle 3"/>
            <p:cNvSpPr txBox="1">
              <a:spLocks noChangeArrowheads="1"/>
            </p:cNvSpPr>
            <p:nvPr/>
          </p:nvSpPr>
          <p:spPr>
            <a:xfrm>
              <a:off x="1981200" y="1600201"/>
              <a:ext cx="8027096" cy="3591999"/>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7" name="Picture 4" descr="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424" y="2906713"/>
              <a:ext cx="36766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39266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Filter</a:t>
            </a:r>
            <a:endParaRPr lang="en-US" dirty="0"/>
          </a:p>
        </p:txBody>
      </p:sp>
      <p:sp>
        <p:nvSpPr>
          <p:cNvPr id="3" name="Rectangle 9"/>
          <p:cNvSpPr txBox="1">
            <a:spLocks noChangeArrowheads="1"/>
          </p:cNvSpPr>
          <p:nvPr/>
        </p:nvSpPr>
        <p:spPr>
          <a:xfrm>
            <a:off x="609599" y="9652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Laplacian of Gaussian: Circularly symmetric operator for blob detection in 2D</a:t>
            </a:r>
          </a:p>
        </p:txBody>
      </p:sp>
      <p:graphicFrame>
        <p:nvGraphicFramePr>
          <p:cNvPr id="4" name="Object 7"/>
          <p:cNvGraphicFramePr>
            <a:graphicFrameLocks noChangeAspect="1"/>
          </p:cNvGraphicFramePr>
          <p:nvPr>
            <p:extLst>
              <p:ext uri="{D42A27DB-BD31-4B8C-83A1-F6EECF244321}">
                <p14:modId xmlns:p14="http://schemas.microsoft.com/office/powerpoint/2010/main" val="2640210615"/>
              </p:ext>
            </p:extLst>
          </p:nvPr>
        </p:nvGraphicFramePr>
        <p:xfrm>
          <a:off x="7088312" y="5308749"/>
          <a:ext cx="3579688" cy="1439912"/>
        </p:xfrm>
        <a:graphic>
          <a:graphicData uri="http://schemas.openxmlformats.org/presentationml/2006/ole">
            <mc:AlternateContent xmlns:mc="http://schemas.openxmlformats.org/markup-compatibility/2006">
              <mc:Choice xmlns:v="urn:schemas-microsoft-com:vml" Requires="v">
                <p:oleObj spid="_x0000_s18478" name="Equation" r:id="rId3" imgW="1104840" imgH="444240" progId="Equation.3">
                  <p:embed/>
                </p:oleObj>
              </mc:Choice>
              <mc:Fallback>
                <p:oleObj name="Equation" r:id="rId3" imgW="1104840" imgH="444240" progId="Equation.3">
                  <p:embed/>
                  <p:pic>
                    <p:nvPicPr>
                      <p:cNvPr id="1945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312" y="5308749"/>
                        <a:ext cx="3579688" cy="1439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 name="Picture 5" descr="log_color"/>
          <p:cNvPicPr>
            <a:picLocks noChangeAspect="1" noChangeArrowheads="1"/>
          </p:cNvPicPr>
          <p:nvPr/>
        </p:nvPicPr>
        <p:blipFill>
          <a:blip r:embed="rId5" cstate="print"/>
          <a:srcRect/>
          <a:stretch>
            <a:fillRect/>
          </a:stretch>
        </p:blipFill>
        <p:spPr bwMode="auto">
          <a:xfrm>
            <a:off x="2667000" y="2032000"/>
            <a:ext cx="4114800" cy="3086100"/>
          </a:xfrm>
          <a:prstGeom prst="rect">
            <a:avLst/>
          </a:prstGeom>
          <a:noFill/>
          <a:ln w="9525">
            <a:noFill/>
            <a:miter lim="800000"/>
            <a:headEnd/>
            <a:tailEnd/>
          </a:ln>
        </p:spPr>
      </p:pic>
      <p:pic>
        <p:nvPicPr>
          <p:cNvPr id="6" name="Picture 6" descr="log"/>
          <p:cNvPicPr>
            <a:picLocks noChangeAspect="1" noChangeArrowheads="1"/>
          </p:cNvPicPr>
          <p:nvPr/>
        </p:nvPicPr>
        <p:blipFill>
          <a:blip r:embed="rId6" cstate="print"/>
          <a:srcRect/>
          <a:stretch>
            <a:fillRect/>
          </a:stretch>
        </p:blipFill>
        <p:spPr bwMode="auto">
          <a:xfrm>
            <a:off x="7543800" y="2497138"/>
            <a:ext cx="2057400" cy="2057400"/>
          </a:xfrm>
          <a:prstGeom prst="rect">
            <a:avLst/>
          </a:prstGeom>
          <a:noFill/>
          <a:ln w="9525">
            <a:noFill/>
            <a:miter lim="800000"/>
            <a:headEnd/>
            <a:tailEnd/>
          </a:ln>
        </p:spPr>
      </p:pic>
      <p:pic>
        <p:nvPicPr>
          <p:cNvPr id="18467" name="Picture 35" descr="Image result for punch size"/>
          <p:cNvPicPr>
            <a:picLocks noChangeAspect="1" noChangeArrowheads="1"/>
          </p:cNvPicPr>
          <p:nvPr/>
        </p:nvPicPr>
        <p:blipFill rotWithShape="1">
          <a:blip r:embed="rId7">
            <a:extLst>
              <a:ext uri="{28A0092B-C50C-407E-A947-70E740481C1C}">
                <a14:useLocalDpi xmlns:a14="http://schemas.microsoft.com/office/drawing/2010/main" val="0"/>
              </a:ext>
            </a:extLst>
          </a:blip>
          <a:srcRect b="32742"/>
          <a:stretch/>
        </p:blipFill>
        <p:spPr bwMode="auto">
          <a:xfrm>
            <a:off x="390526" y="4794772"/>
            <a:ext cx="2628899" cy="176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20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Blob Detection</a:t>
            </a:r>
            <a:endParaRPr lang="en-US" dirty="0"/>
          </a:p>
        </p:txBody>
      </p:sp>
      <p:sp>
        <p:nvSpPr>
          <p:cNvPr id="3" name="Content Placeholder 4"/>
          <p:cNvSpPr txBox="1">
            <a:spLocks/>
          </p:cNvSpPr>
          <p:nvPr/>
        </p:nvSpPr>
        <p:spPr>
          <a:xfrm>
            <a:off x="609599" y="133350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t>Find maxima </a:t>
            </a:r>
            <a:r>
              <a:rPr lang="en-US" altLang="en-US" i="1" smtClean="0"/>
              <a:t>and minima</a:t>
            </a:r>
            <a:r>
              <a:rPr lang="en-US" altLang="en-US" smtClean="0"/>
              <a:t> of blob filter response in space </a:t>
            </a:r>
            <a:r>
              <a:rPr lang="en-US" altLang="en-US" i="1" smtClean="0"/>
              <a:t>and scale</a:t>
            </a:r>
            <a:endParaRPr lang="en-US" altLang="en-US" i="1" dirty="0" smtClean="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3695701"/>
            <a:ext cx="360363"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descr="C:\snavely\work\teaching\09Fa-CS6610\lectures\lec03\butterfly_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52700"/>
            <a:ext cx="3581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C:\snavely\work\teaching\09Fa-CS6610\lectures\lec03\b_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552700"/>
            <a:ext cx="35814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8"/>
          <p:cNvSpPr txBox="1">
            <a:spLocks noChangeArrowheads="1"/>
          </p:cNvSpPr>
          <p:nvPr/>
        </p:nvSpPr>
        <p:spPr bwMode="auto">
          <a:xfrm>
            <a:off x="5346700" y="3550503"/>
            <a:ext cx="7493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4800">
                <a:latin typeface="Times New Roman" pitchFamily="18" charset="0"/>
                <a:cs typeface="Times New Roman" pitchFamily="18" charset="0"/>
              </a:rPr>
              <a:t>*</a:t>
            </a:r>
          </a:p>
        </p:txBody>
      </p:sp>
      <p:sp>
        <p:nvSpPr>
          <p:cNvPr id="8" name="TextBox 9"/>
          <p:cNvSpPr txBox="1">
            <a:spLocks noChangeArrowheads="1"/>
          </p:cNvSpPr>
          <p:nvPr/>
        </p:nvSpPr>
        <p:spPr bwMode="auto">
          <a:xfrm>
            <a:off x="6324600" y="3543301"/>
            <a:ext cx="5778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3600" dirty="0">
                <a:cs typeface="Times New Roman" pitchFamily="18" charset="0"/>
              </a:rPr>
              <a:t>=</a:t>
            </a:r>
          </a:p>
        </p:txBody>
      </p:sp>
      <p:cxnSp>
        <p:nvCxnSpPr>
          <p:cNvPr id="9" name="Straight Arrow Connector 8"/>
          <p:cNvCxnSpPr/>
          <p:nvPr/>
        </p:nvCxnSpPr>
        <p:spPr>
          <a:xfrm rot="16200000" flipV="1">
            <a:off x="8033545" y="5023645"/>
            <a:ext cx="522287" cy="174625"/>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13"/>
          <p:cNvSpPr txBox="1">
            <a:spLocks noChangeArrowheads="1"/>
          </p:cNvSpPr>
          <p:nvPr/>
        </p:nvSpPr>
        <p:spPr bwMode="auto">
          <a:xfrm>
            <a:off x="8001000" y="5318126"/>
            <a:ext cx="11708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maxima</a:t>
            </a:r>
          </a:p>
        </p:txBody>
      </p:sp>
      <p:sp>
        <p:nvSpPr>
          <p:cNvPr id="11" name="TextBox 14"/>
          <p:cNvSpPr txBox="1">
            <a:spLocks noChangeArrowheads="1"/>
          </p:cNvSpPr>
          <p:nvPr/>
        </p:nvSpPr>
        <p:spPr bwMode="auto">
          <a:xfrm>
            <a:off x="8458200" y="1714500"/>
            <a:ext cx="11256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2400" dirty="0"/>
              <a:t>minima</a:t>
            </a:r>
          </a:p>
        </p:txBody>
      </p:sp>
      <p:cxnSp>
        <p:nvCxnSpPr>
          <p:cNvPr id="12" name="Straight Arrow Connector 11"/>
          <p:cNvCxnSpPr/>
          <p:nvPr/>
        </p:nvCxnSpPr>
        <p:spPr>
          <a:xfrm flipH="1">
            <a:off x="7620000" y="2171701"/>
            <a:ext cx="1219200" cy="1378803"/>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148079" y="2324100"/>
            <a:ext cx="228600" cy="114300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839201" y="4686302"/>
            <a:ext cx="65087" cy="68579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56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Separable Filter</a:t>
            </a:r>
            <a:endParaRPr lang="en-US" dirty="0"/>
          </a:p>
        </p:txBody>
      </p:sp>
      <p:sp>
        <p:nvSpPr>
          <p:cNvPr id="4" name="Rectangle 3"/>
          <p:cNvSpPr/>
          <p:nvPr/>
        </p:nvSpPr>
        <p:spPr>
          <a:xfrm>
            <a:off x="142874" y="6105525"/>
            <a:ext cx="11825605" cy="369332"/>
          </a:xfrm>
          <a:prstGeom prst="rect">
            <a:avLst/>
          </a:prstGeom>
        </p:spPr>
        <p:txBody>
          <a:bodyPr wrap="square">
            <a:spAutoFit/>
          </a:bodyPr>
          <a:lstStyle/>
          <a:p>
            <a:r>
              <a:rPr lang="en-US" dirty="0">
                <a:hlinkClick r:id="rId2"/>
              </a:rPr>
              <a:t>https://</a:t>
            </a:r>
            <a:r>
              <a:rPr lang="en-US" dirty="0" smtClean="0">
                <a:hlinkClick r:id="rId2"/>
              </a:rPr>
              <a:t>dsp.stackexchange.com/questions/36962/why-does-the-separable-filter-reduce-the-cost-of-computing-the-operator</a:t>
            </a:r>
            <a:r>
              <a:rPr lang="en-US" dirty="0" smtClean="0"/>
              <a:t> </a:t>
            </a:r>
            <a:endParaRPr lang="en-US" dirty="0"/>
          </a:p>
        </p:txBody>
      </p:sp>
      <p:pic>
        <p:nvPicPr>
          <p:cNvPr id="5" name="Picture 4"/>
          <p:cNvPicPr>
            <a:picLocks noChangeAspect="1"/>
          </p:cNvPicPr>
          <p:nvPr/>
        </p:nvPicPr>
        <p:blipFill rotWithShape="1">
          <a:blip r:embed="rId3"/>
          <a:srcRect l="6816"/>
          <a:stretch/>
        </p:blipFill>
        <p:spPr>
          <a:xfrm>
            <a:off x="335335" y="1181606"/>
            <a:ext cx="6983523" cy="3695194"/>
          </a:xfrm>
          <a:prstGeom prst="rect">
            <a:avLst/>
          </a:prstGeom>
        </p:spPr>
      </p:pic>
      <p:pic>
        <p:nvPicPr>
          <p:cNvPr id="3" name="Picture 2"/>
          <p:cNvPicPr>
            <a:picLocks noChangeAspect="1"/>
          </p:cNvPicPr>
          <p:nvPr/>
        </p:nvPicPr>
        <p:blipFill rotWithShape="1">
          <a:blip r:embed="rId4"/>
          <a:srcRect t="28444"/>
          <a:stretch/>
        </p:blipFill>
        <p:spPr>
          <a:xfrm>
            <a:off x="5572124" y="4572000"/>
            <a:ext cx="6619876" cy="1349957"/>
          </a:xfrm>
          <a:prstGeom prst="rect">
            <a:avLst/>
          </a:prstGeom>
        </p:spPr>
      </p:pic>
    </p:spTree>
    <p:extLst>
      <p:ext uri="{BB962C8B-B14F-4D97-AF65-F5344CB8AC3E}">
        <p14:creationId xmlns:p14="http://schemas.microsoft.com/office/powerpoint/2010/main" val="31810880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Efficient Implementation</a:t>
            </a:r>
            <a:endParaRPr lang="en-US" dirty="0"/>
          </a:p>
        </p:txBody>
      </p:sp>
      <p:pic>
        <p:nvPicPr>
          <p:cNvPr id="5" name="Picture 10"/>
          <p:cNvPicPr>
            <a:picLocks noChangeAspect="1" noChangeArrowheads="1"/>
          </p:cNvPicPr>
          <p:nvPr/>
        </p:nvPicPr>
        <p:blipFill>
          <a:blip r:embed="rId3" cstate="print"/>
          <a:srcRect/>
          <a:stretch>
            <a:fillRect/>
          </a:stretch>
        </p:blipFill>
        <p:spPr bwMode="auto">
          <a:xfrm>
            <a:off x="6206702" y="1677701"/>
            <a:ext cx="5418667" cy="4287521"/>
          </a:xfrm>
          <a:prstGeom prst="rect">
            <a:avLst/>
          </a:prstGeom>
          <a:noFill/>
          <a:ln w="9525">
            <a:noFill/>
            <a:miter lim="800000"/>
            <a:headEnd/>
            <a:tailEnd/>
          </a:ln>
        </p:spPr>
      </p:pic>
      <p:grpSp>
        <p:nvGrpSpPr>
          <p:cNvPr id="9" name="Group 8"/>
          <p:cNvGrpSpPr/>
          <p:nvPr/>
        </p:nvGrpSpPr>
        <p:grpSpPr>
          <a:xfrm>
            <a:off x="393700" y="1427269"/>
            <a:ext cx="5259264" cy="5049731"/>
            <a:chOff x="241300" y="1551094"/>
            <a:chExt cx="6132124" cy="5887816"/>
          </a:xfrm>
        </p:grpSpPr>
        <p:graphicFrame>
          <p:nvGraphicFramePr>
            <p:cNvPr id="3" name="Object 5"/>
            <p:cNvGraphicFramePr>
              <a:graphicFrameLocks noChangeAspect="1"/>
            </p:cNvGraphicFramePr>
            <p:nvPr>
              <p:extLst>
                <p:ext uri="{D42A27DB-BD31-4B8C-83A1-F6EECF244321}">
                  <p14:modId xmlns:p14="http://schemas.microsoft.com/office/powerpoint/2010/main" val="1707702563"/>
                </p:ext>
              </p:extLst>
            </p:nvPr>
          </p:nvGraphicFramePr>
          <p:xfrm>
            <a:off x="241300" y="1551094"/>
            <a:ext cx="6132124" cy="810543"/>
          </p:xfrm>
          <a:graphic>
            <a:graphicData uri="http://schemas.openxmlformats.org/presentationml/2006/ole">
              <mc:AlternateContent xmlns:mc="http://schemas.openxmlformats.org/markup-compatibility/2006">
                <mc:Choice xmlns:v="urn:schemas-microsoft-com:vml" Requires="v">
                  <p:oleObj spid="_x0000_s20522" name="Equation" r:id="rId4" imgW="2120760" imgH="279360" progId="">
                    <p:embed/>
                  </p:oleObj>
                </mc:Choice>
                <mc:Fallback>
                  <p:oleObj name="Equation" r:id="rId4" imgW="2120760" imgH="279360" progId="">
                    <p:embed/>
                    <p:pic>
                      <p:nvPicPr>
                        <p:cNvPr id="2253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 y="1551094"/>
                          <a:ext cx="6132124" cy="810543"/>
                        </a:xfrm>
                        <a:prstGeom prst="rect">
                          <a:avLst/>
                        </a:prstGeom>
                        <a:solidFill>
                          <a:srgbClr val="B27F0B"/>
                        </a:solidFill>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1959547423"/>
                </p:ext>
              </p:extLst>
            </p:nvPr>
          </p:nvGraphicFramePr>
          <p:xfrm>
            <a:off x="241300" y="3262490"/>
            <a:ext cx="5527040" cy="584765"/>
          </p:xfrm>
          <a:graphic>
            <a:graphicData uri="http://schemas.openxmlformats.org/presentationml/2006/ole">
              <mc:AlternateContent xmlns:mc="http://schemas.openxmlformats.org/markup-compatibility/2006">
                <mc:Choice xmlns:v="urn:schemas-microsoft-com:vml" Requires="v">
                  <p:oleObj spid="_x0000_s20523" name="Equation" r:id="rId6" imgW="1917360" imgH="203040" progId="">
                    <p:embed/>
                  </p:oleObj>
                </mc:Choice>
                <mc:Fallback>
                  <p:oleObj name="Equation" r:id="rId6" imgW="1917360" imgH="203040" progId="">
                    <p:embed/>
                    <p:pic>
                      <p:nvPicPr>
                        <p:cNvPr id="2253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00" y="3262490"/>
                          <a:ext cx="5527040" cy="584765"/>
                        </a:xfrm>
                        <a:prstGeom prst="rect">
                          <a:avLst/>
                        </a:prstGeom>
                        <a:solidFill>
                          <a:srgbClr val="B27F0B"/>
                        </a:solidFill>
                      </p:spPr>
                    </p:pic>
                  </p:oleObj>
                </mc:Fallback>
              </mc:AlternateContent>
            </a:graphicData>
          </a:graphic>
        </p:graphicFrame>
        <p:sp>
          <p:nvSpPr>
            <p:cNvPr id="6" name="Text Box 12"/>
            <p:cNvSpPr txBox="1">
              <a:spLocks noChangeArrowheads="1"/>
            </p:cNvSpPr>
            <p:nvPr/>
          </p:nvSpPr>
          <p:spPr bwMode="auto">
            <a:xfrm>
              <a:off x="523465" y="2309707"/>
              <a:ext cx="1792790"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(Laplacian)</a:t>
              </a:r>
              <a:endParaRPr lang="ru-RU" sz="2400" dirty="0">
                <a:solidFill>
                  <a:srgbClr val="0033CC"/>
                </a:solidFill>
                <a:latin typeface="Calibri" charset="0"/>
                <a:ea typeface="Calibri" charset="0"/>
                <a:cs typeface="Calibri" charset="0"/>
              </a:endParaRPr>
            </a:p>
          </p:txBody>
        </p:sp>
        <p:sp>
          <p:nvSpPr>
            <p:cNvPr id="7" name="Text Box 13"/>
            <p:cNvSpPr txBox="1">
              <a:spLocks noChangeArrowheads="1"/>
            </p:cNvSpPr>
            <p:nvPr/>
          </p:nvSpPr>
          <p:spPr bwMode="auto">
            <a:xfrm>
              <a:off x="439817" y="3804356"/>
              <a:ext cx="3852107" cy="538286"/>
            </a:xfrm>
            <a:prstGeom prst="rect">
              <a:avLst/>
            </a:prstGeom>
            <a:noFill/>
            <a:ln w="9525">
              <a:noFill/>
              <a:miter lim="800000"/>
              <a:headEnd/>
              <a:tailEnd/>
            </a:ln>
          </p:spPr>
          <p:txBody>
            <a:bodyPr wrap="none">
              <a:spAutoFit/>
            </a:bodyPr>
            <a:lstStyle/>
            <a:p>
              <a:pPr algn="ctr" eaLnBrk="1" hangingPunct="1"/>
              <a:r>
                <a:rPr lang="en-US" sz="2400" dirty="0">
                  <a:solidFill>
                    <a:srgbClr val="0033CC"/>
                  </a:solidFill>
                  <a:latin typeface="Calibri" charset="0"/>
                  <a:ea typeface="Calibri" charset="0"/>
                  <a:cs typeface="Calibri" charset="0"/>
                </a:rPr>
                <a:t>(Difference of Gaussians)</a:t>
              </a:r>
              <a:endParaRPr lang="ru-RU" sz="2400" dirty="0">
                <a:solidFill>
                  <a:srgbClr val="0033CC"/>
                </a:solidFill>
                <a:latin typeface="Calibri" charset="0"/>
                <a:ea typeface="Calibri" charset="0"/>
                <a:cs typeface="Calibri" charset="0"/>
              </a:endParaRPr>
            </a:p>
          </p:txBody>
        </p:sp>
        <p:pic>
          <p:nvPicPr>
            <p:cNvPr id="8" name="Picture 7"/>
            <p:cNvPicPr>
              <a:picLocks noChangeAspect="1"/>
            </p:cNvPicPr>
            <p:nvPr/>
          </p:nvPicPr>
          <p:blipFill>
            <a:blip r:embed="rId8"/>
            <a:stretch>
              <a:fillRect/>
            </a:stretch>
          </p:blipFill>
          <p:spPr>
            <a:xfrm>
              <a:off x="387604" y="4534657"/>
              <a:ext cx="5697415" cy="2904253"/>
            </a:xfrm>
            <a:prstGeom prst="rect">
              <a:avLst/>
            </a:prstGeom>
          </p:spPr>
        </p:pic>
      </p:grpSp>
    </p:spTree>
    <p:extLst>
      <p:ext uri="{BB962C8B-B14F-4D97-AF65-F5344CB8AC3E}">
        <p14:creationId xmlns:p14="http://schemas.microsoft.com/office/powerpoint/2010/main" val="1538063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Octave</a:t>
            </a:r>
            <a:endParaRPr lang="en-US" dirty="0"/>
          </a:p>
        </p:txBody>
      </p:sp>
      <p:pic>
        <p:nvPicPr>
          <p:cNvPr id="6" name="Picture 5" descr="Sunflowers2_circles"/>
          <p:cNvPicPr>
            <a:picLocks noChangeAspect="1" noChangeArrowheads="1"/>
          </p:cNvPicPr>
          <p:nvPr/>
        </p:nvPicPr>
        <p:blipFill>
          <a:blip r:embed="rId2" cstate="print"/>
          <a:srcRect/>
          <a:stretch>
            <a:fillRect/>
          </a:stretch>
        </p:blipFill>
        <p:spPr bwMode="auto">
          <a:xfrm>
            <a:off x="7591426" y="1452245"/>
            <a:ext cx="2590799" cy="2590799"/>
          </a:xfrm>
          <a:prstGeom prst="rect">
            <a:avLst/>
          </a:prstGeom>
          <a:noFill/>
          <a:ln w="6350">
            <a:solidFill>
              <a:schemeClr val="bg1"/>
            </a:solidFill>
            <a:miter lim="800000"/>
            <a:headEnd/>
            <a:tailEnd/>
          </a:ln>
        </p:spPr>
      </p:pic>
      <p:sp>
        <p:nvSpPr>
          <p:cNvPr id="7" name="Oval 6"/>
          <p:cNvSpPr/>
          <p:nvPr/>
        </p:nvSpPr>
        <p:spPr>
          <a:xfrm>
            <a:off x="8496300" y="3379470"/>
            <a:ext cx="366713" cy="366713"/>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unflowers2_circles"/>
          <p:cNvPicPr>
            <a:picLocks noChangeAspect="1" noChangeArrowheads="1"/>
          </p:cNvPicPr>
          <p:nvPr/>
        </p:nvPicPr>
        <p:blipFill>
          <a:blip r:embed="rId2" cstate="print"/>
          <a:srcRect/>
          <a:stretch>
            <a:fillRect/>
          </a:stretch>
        </p:blipFill>
        <p:spPr bwMode="auto">
          <a:xfrm>
            <a:off x="8307705" y="4804410"/>
            <a:ext cx="1295400" cy="1295400"/>
          </a:xfrm>
          <a:prstGeom prst="rect">
            <a:avLst/>
          </a:prstGeom>
          <a:noFill/>
          <a:ln w="6350">
            <a:solidFill>
              <a:schemeClr val="bg1"/>
            </a:solidFill>
            <a:miter lim="800000"/>
            <a:headEnd/>
            <a:tailEnd/>
          </a:ln>
        </p:spPr>
      </p:pic>
      <p:sp>
        <p:nvSpPr>
          <p:cNvPr id="9" name="Oval 8"/>
          <p:cNvSpPr/>
          <p:nvPr/>
        </p:nvSpPr>
        <p:spPr>
          <a:xfrm>
            <a:off x="8748236" y="5756351"/>
            <a:ext cx="183357" cy="183357"/>
          </a:xfrm>
          <a:prstGeom prst="ellipse">
            <a:avLst/>
          </a:prstGeom>
          <a:solidFill>
            <a:schemeClr val="accent2">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log"/>
          <p:cNvPicPr>
            <a:picLocks noChangeAspect="1" noChangeArrowheads="1"/>
          </p:cNvPicPr>
          <p:nvPr/>
        </p:nvPicPr>
        <p:blipFill>
          <a:blip r:embed="rId3" cstate="print"/>
          <a:srcRect/>
          <a:stretch>
            <a:fillRect/>
          </a:stretch>
        </p:blipFill>
        <p:spPr bwMode="auto">
          <a:xfrm>
            <a:off x="407670" y="1931026"/>
            <a:ext cx="411480" cy="411480"/>
          </a:xfrm>
          <a:prstGeom prst="rect">
            <a:avLst/>
          </a:prstGeom>
          <a:noFill/>
          <a:ln w="9525">
            <a:noFill/>
            <a:miter lim="800000"/>
            <a:headEnd/>
            <a:tailEnd/>
          </a:ln>
        </p:spPr>
      </p:pic>
      <p:pic>
        <p:nvPicPr>
          <p:cNvPr id="11" name="Picture 6" descr="log"/>
          <p:cNvPicPr>
            <a:picLocks noChangeAspect="1" noChangeArrowheads="1"/>
          </p:cNvPicPr>
          <p:nvPr/>
        </p:nvPicPr>
        <p:blipFill>
          <a:blip r:embed="rId3" cstate="print"/>
          <a:srcRect/>
          <a:stretch>
            <a:fillRect/>
          </a:stretch>
        </p:blipFill>
        <p:spPr bwMode="auto">
          <a:xfrm>
            <a:off x="1172147" y="1931026"/>
            <a:ext cx="457200" cy="457200"/>
          </a:xfrm>
          <a:prstGeom prst="rect">
            <a:avLst/>
          </a:prstGeom>
          <a:noFill/>
          <a:ln w="9525">
            <a:noFill/>
            <a:miter lim="800000"/>
            <a:headEnd/>
            <a:tailEnd/>
          </a:ln>
        </p:spPr>
      </p:pic>
      <p:pic>
        <p:nvPicPr>
          <p:cNvPr id="12" name="Picture 6" descr="log"/>
          <p:cNvPicPr>
            <a:picLocks noChangeAspect="1" noChangeArrowheads="1"/>
          </p:cNvPicPr>
          <p:nvPr/>
        </p:nvPicPr>
        <p:blipFill>
          <a:blip r:embed="rId3" cstate="print"/>
          <a:srcRect/>
          <a:stretch>
            <a:fillRect/>
          </a:stretch>
        </p:blipFill>
        <p:spPr bwMode="auto">
          <a:xfrm>
            <a:off x="4961573" y="1931026"/>
            <a:ext cx="822960" cy="822960"/>
          </a:xfrm>
          <a:prstGeom prst="rect">
            <a:avLst/>
          </a:prstGeom>
          <a:noFill/>
          <a:ln w="9525">
            <a:noFill/>
            <a:miter lim="800000"/>
            <a:headEnd/>
            <a:tailEnd/>
          </a:ln>
        </p:spPr>
      </p:pic>
      <p:pic>
        <p:nvPicPr>
          <p:cNvPr id="14" name="Picture 6" descr="log"/>
          <p:cNvPicPr>
            <a:picLocks noChangeAspect="1" noChangeArrowheads="1"/>
          </p:cNvPicPr>
          <p:nvPr/>
        </p:nvPicPr>
        <p:blipFill>
          <a:blip r:embed="rId3" cstate="print"/>
          <a:srcRect/>
          <a:stretch>
            <a:fillRect/>
          </a:stretch>
        </p:blipFill>
        <p:spPr bwMode="auto">
          <a:xfrm>
            <a:off x="1982344" y="1931026"/>
            <a:ext cx="548640" cy="548640"/>
          </a:xfrm>
          <a:prstGeom prst="rect">
            <a:avLst/>
          </a:prstGeom>
          <a:noFill/>
          <a:ln w="9525">
            <a:noFill/>
            <a:miter lim="800000"/>
            <a:headEnd/>
            <a:tailEnd/>
          </a:ln>
        </p:spPr>
      </p:pic>
      <p:pic>
        <p:nvPicPr>
          <p:cNvPr id="15" name="Picture 6" descr="log"/>
          <p:cNvPicPr>
            <a:picLocks noChangeAspect="1" noChangeArrowheads="1"/>
          </p:cNvPicPr>
          <p:nvPr/>
        </p:nvPicPr>
        <p:blipFill>
          <a:blip r:embed="rId3" cstate="print"/>
          <a:srcRect/>
          <a:stretch>
            <a:fillRect/>
          </a:stretch>
        </p:blipFill>
        <p:spPr bwMode="auto">
          <a:xfrm>
            <a:off x="2883981" y="1931026"/>
            <a:ext cx="640080" cy="640080"/>
          </a:xfrm>
          <a:prstGeom prst="rect">
            <a:avLst/>
          </a:prstGeom>
          <a:noFill/>
          <a:ln w="9525">
            <a:noFill/>
            <a:miter lim="800000"/>
            <a:headEnd/>
            <a:tailEnd/>
          </a:ln>
        </p:spPr>
      </p:pic>
      <p:pic>
        <p:nvPicPr>
          <p:cNvPr id="18" name="Picture 6" descr="log"/>
          <p:cNvPicPr>
            <a:picLocks noChangeAspect="1" noChangeArrowheads="1"/>
          </p:cNvPicPr>
          <p:nvPr/>
        </p:nvPicPr>
        <p:blipFill>
          <a:blip r:embed="rId3" cstate="print"/>
          <a:srcRect/>
          <a:stretch>
            <a:fillRect/>
          </a:stretch>
        </p:blipFill>
        <p:spPr bwMode="auto">
          <a:xfrm>
            <a:off x="3877058" y="1931026"/>
            <a:ext cx="731520" cy="731520"/>
          </a:xfrm>
          <a:prstGeom prst="rect">
            <a:avLst/>
          </a:prstGeom>
          <a:noFill/>
          <a:ln w="9525">
            <a:noFill/>
            <a:miter lim="800000"/>
            <a:headEnd/>
            <a:tailEnd/>
          </a:ln>
        </p:spPr>
      </p:pic>
      <p:cxnSp>
        <p:nvCxnSpPr>
          <p:cNvPr id="20" name="Straight Connector 19"/>
          <p:cNvCxnSpPr/>
          <p:nvPr/>
        </p:nvCxnSpPr>
        <p:spPr>
          <a:xfrm>
            <a:off x="1076897" y="4065904"/>
            <a:ext cx="0" cy="19278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3497" y="5654592"/>
            <a:ext cx="50368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a:off x="-2825020" y="4392929"/>
            <a:ext cx="7803833" cy="3688080"/>
          </a:xfrm>
          <a:prstGeom prst="arc">
            <a:avLst>
              <a:gd name="adj1" fmla="val 16200000"/>
              <a:gd name="adj2" fmla="val 21028061"/>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a:off x="-1604631" y="4392929"/>
            <a:ext cx="5349718" cy="3688080"/>
          </a:xfrm>
          <a:prstGeom prst="arc">
            <a:avLst>
              <a:gd name="adj1" fmla="val 16200000"/>
              <a:gd name="adj2" fmla="val 2084109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a:off x="1172147" y="2985762"/>
            <a:ext cx="40189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660068" y="2721894"/>
                <a:ext cx="3181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cs typeface="Arial" pitchFamily="34" charset="0"/>
                        </a:rPr>
                        <m:t>𝜎</m:t>
                      </m:r>
                    </m:oMath>
                  </m:oMathPara>
                </a14:m>
                <a:endParaRPr lang="en-US" sz="2800" dirty="0" smtClean="0">
                  <a:latin typeface="Arial" pitchFamily="34" charset="0"/>
                  <a:cs typeface="Arial"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60068" y="2721894"/>
                <a:ext cx="318164" cy="430887"/>
              </a:xfrm>
              <a:prstGeom prst="rect">
                <a:avLst/>
              </a:prstGeom>
              <a:blipFill>
                <a:blip r:embed="rId4"/>
                <a:stretch>
                  <a:fillRect/>
                </a:stretch>
              </a:blipFill>
            </p:spPr>
            <p:txBody>
              <a:bodyPr/>
              <a:lstStyle/>
              <a:p>
                <a:r>
                  <a:rPr lang="en-US">
                    <a:noFill/>
                  </a:rPr>
                  <a:t> </a:t>
                </a:r>
              </a:p>
            </p:txBody>
          </p:sp>
        </mc:Fallback>
      </mc:AlternateContent>
      <p:sp>
        <p:nvSpPr>
          <p:cNvPr id="28" name="TextBox 27"/>
          <p:cNvSpPr txBox="1"/>
          <p:nvPr/>
        </p:nvSpPr>
        <p:spPr>
          <a:xfrm>
            <a:off x="2332305" y="3010138"/>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increase</a:t>
            </a:r>
          </a:p>
        </p:txBody>
      </p:sp>
      <p:sp>
        <p:nvSpPr>
          <p:cNvPr id="29" name="TextBox 28"/>
          <p:cNvSpPr txBox="1"/>
          <p:nvPr/>
        </p:nvSpPr>
        <p:spPr>
          <a:xfrm>
            <a:off x="4608578"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a:t>
            </a:r>
          </a:p>
        </p:txBody>
      </p:sp>
      <p:sp>
        <p:nvSpPr>
          <p:cNvPr id="30" name="TextBox 29"/>
          <p:cNvSpPr txBox="1"/>
          <p:nvPr/>
        </p:nvSpPr>
        <p:spPr>
          <a:xfrm>
            <a:off x="2069593" y="5796952"/>
            <a:ext cx="1628775" cy="369332"/>
          </a:xfrm>
          <a:prstGeom prst="rect">
            <a:avLst/>
          </a:prstGeom>
          <a:noFill/>
        </p:spPr>
        <p:txBody>
          <a:bodyPr wrap="square" rtlCol="0">
            <a:spAutoFit/>
          </a:bodyPr>
          <a:lstStyle/>
          <a:p>
            <a:pPr algn="ctr"/>
            <a:r>
              <a:rPr lang="en-US" dirty="0" smtClean="0">
                <a:latin typeface="Arial" pitchFamily="34" charset="0"/>
                <a:cs typeface="Arial" pitchFamily="34" charset="0"/>
              </a:rPr>
              <a:t>f/2</a:t>
            </a:r>
          </a:p>
        </p:txBody>
      </p:sp>
      <p:cxnSp>
        <p:nvCxnSpPr>
          <p:cNvPr id="31" name="Straight Arrow Connector 30"/>
          <p:cNvCxnSpPr/>
          <p:nvPr/>
        </p:nvCxnSpPr>
        <p:spPr>
          <a:xfrm flipH="1">
            <a:off x="2530985" y="5157462"/>
            <a:ext cx="24305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774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Scale Pyramid</a:t>
            </a:r>
            <a:endParaRPr lang="en-US" dirty="0"/>
          </a:p>
        </p:txBody>
      </p:sp>
      <p:grpSp>
        <p:nvGrpSpPr>
          <p:cNvPr id="3" name="Group 39"/>
          <p:cNvGrpSpPr>
            <a:grpSpLocks/>
          </p:cNvGrpSpPr>
          <p:nvPr/>
        </p:nvGrpSpPr>
        <p:grpSpPr bwMode="auto">
          <a:xfrm>
            <a:off x="772786" y="1069764"/>
            <a:ext cx="10646427" cy="5683461"/>
            <a:chOff x="299979" y="1611314"/>
            <a:chExt cx="8397990" cy="4483136"/>
          </a:xfrm>
        </p:grpSpPr>
        <p:pic>
          <p:nvPicPr>
            <p:cNvPr id="4" name="Picture 4"/>
            <p:cNvPicPr>
              <a:picLocks noChangeAspect="1" noChangeArrowheads="1"/>
            </p:cNvPicPr>
            <p:nvPr/>
          </p:nvPicPr>
          <p:blipFill>
            <a:blip r:embed="rId3" cstate="print"/>
            <a:srcRect/>
            <a:stretch>
              <a:fillRect/>
            </a:stretch>
          </p:blipFill>
          <p:spPr bwMode="auto">
            <a:xfrm>
              <a:off x="2581796" y="1611314"/>
              <a:ext cx="6116173" cy="4483136"/>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468313" y="3879833"/>
              <a:ext cx="1692275" cy="1355725"/>
            </a:xfrm>
            <a:prstGeom prst="rect">
              <a:avLst/>
            </a:prstGeom>
            <a:noFill/>
            <a:ln w="12700" cap="sq">
              <a:noFill/>
              <a:miter lim="800000"/>
              <a:headEnd type="none" w="sm" len="sm"/>
              <a:tailEnd type="none" w="sm" len="sm"/>
            </a:ln>
          </p:spPr>
        </p:pic>
        <p:sp>
          <p:nvSpPr>
            <p:cNvPr id="6" name="Freeform 10"/>
            <p:cNvSpPr>
              <a:spLocks/>
            </p:cNvSpPr>
            <p:nvPr/>
          </p:nvSpPr>
          <p:spPr bwMode="auto">
            <a:xfrm>
              <a:off x="3544888" y="3171808"/>
              <a:ext cx="560387" cy="850900"/>
            </a:xfrm>
            <a:custGeom>
              <a:avLst/>
              <a:gdLst>
                <a:gd name="T0" fmla="*/ 2147483647 w 353"/>
                <a:gd name="T1" fmla="*/ 2147483647 h 536"/>
                <a:gd name="T2" fmla="*/ 2147483647 w 353"/>
                <a:gd name="T3" fmla="*/ 2147483647 h 536"/>
                <a:gd name="T4" fmla="*/ 2147483647 w 353"/>
                <a:gd name="T5" fmla="*/ 2147483647 h 536"/>
                <a:gd name="T6" fmla="*/ 2147483647 w 353"/>
                <a:gd name="T7" fmla="*/ 0 h 536"/>
                <a:gd name="T8" fmla="*/ 0 60000 65536"/>
                <a:gd name="T9" fmla="*/ 0 60000 65536"/>
                <a:gd name="T10" fmla="*/ 0 60000 65536"/>
                <a:gd name="T11" fmla="*/ 0 60000 65536"/>
                <a:gd name="T12" fmla="*/ 0 w 353"/>
                <a:gd name="T13" fmla="*/ 0 h 536"/>
                <a:gd name="T14" fmla="*/ 353 w 353"/>
                <a:gd name="T15" fmla="*/ 536 h 536"/>
              </a:gdLst>
              <a:ahLst/>
              <a:cxnLst>
                <a:cxn ang="T8">
                  <a:pos x="T0" y="T1"/>
                </a:cxn>
                <a:cxn ang="T9">
                  <a:pos x="T2" y="T3"/>
                </a:cxn>
                <a:cxn ang="T10">
                  <a:pos x="T4" y="T5"/>
                </a:cxn>
                <a:cxn ang="T11">
                  <a:pos x="T6" y="T7"/>
                </a:cxn>
              </a:cxnLst>
              <a:rect l="T12" t="T13" r="T14" b="T15"/>
              <a:pathLst>
                <a:path w="353" h="536">
                  <a:moveTo>
                    <a:pt x="194" y="536"/>
                  </a:moveTo>
                  <a:cubicBezTo>
                    <a:pt x="165" y="492"/>
                    <a:pt x="26" y="341"/>
                    <a:pt x="13" y="264"/>
                  </a:cubicBezTo>
                  <a:cubicBezTo>
                    <a:pt x="0" y="187"/>
                    <a:pt x="56" y="116"/>
                    <a:pt x="113" y="72"/>
                  </a:cubicBezTo>
                  <a:cubicBezTo>
                    <a:pt x="170" y="28"/>
                    <a:pt x="303" y="15"/>
                    <a:pt x="353" y="0"/>
                  </a:cubicBezTo>
                </a:path>
              </a:pathLst>
            </a:custGeom>
            <a:noFill/>
            <a:ln w="12700" cap="sq">
              <a:solidFill>
                <a:schemeClr val="tx1"/>
              </a:solidFill>
              <a:round/>
              <a:headEnd type="none" w="sm" len="sm"/>
              <a:tailEnd type="triangle" w="sm" len="sm"/>
            </a:ln>
          </p:spPr>
          <p:txBody>
            <a:bodyPr/>
            <a:lstStyle/>
            <a:p>
              <a:endParaRPr lang="en-US" sz="3413"/>
            </a:p>
          </p:txBody>
        </p:sp>
        <p:pic>
          <p:nvPicPr>
            <p:cNvPr id="7" name="Picture 11"/>
            <p:cNvPicPr>
              <a:picLocks noChangeAspect="1" noChangeArrowheads="1"/>
            </p:cNvPicPr>
            <p:nvPr/>
          </p:nvPicPr>
          <p:blipFill>
            <a:blip r:embed="rId5" cstate="print"/>
            <a:srcRect/>
            <a:stretch>
              <a:fillRect/>
            </a:stretch>
          </p:blipFill>
          <p:spPr bwMode="auto">
            <a:xfrm>
              <a:off x="503238" y="2224071"/>
              <a:ext cx="1116012" cy="893762"/>
            </a:xfrm>
            <a:prstGeom prst="rect">
              <a:avLst/>
            </a:prstGeom>
            <a:noFill/>
            <a:ln w="12700" cap="sq">
              <a:noFill/>
              <a:miter lim="800000"/>
              <a:headEnd type="none" w="sm" len="sm"/>
              <a:tailEnd type="none" w="sm" len="sm"/>
            </a:ln>
          </p:spPr>
        </p:pic>
        <p:grpSp>
          <p:nvGrpSpPr>
            <p:cNvPr id="8" name="Group 27"/>
            <p:cNvGrpSpPr>
              <a:grpSpLocks/>
            </p:cNvGrpSpPr>
            <p:nvPr/>
          </p:nvGrpSpPr>
          <p:grpSpPr bwMode="auto">
            <a:xfrm>
              <a:off x="3262300" y="4387339"/>
              <a:ext cx="433388" cy="358775"/>
              <a:chOff x="3311525" y="4457683"/>
              <a:chExt cx="433388" cy="358775"/>
            </a:xfrm>
          </p:grpSpPr>
          <p:sp>
            <p:nvSpPr>
              <p:cNvPr id="24"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5"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9" name="Text Box 15"/>
            <p:cNvSpPr txBox="1">
              <a:spLocks noChangeArrowheads="1"/>
            </p:cNvSpPr>
            <p:nvPr/>
          </p:nvSpPr>
          <p:spPr bwMode="auto">
            <a:xfrm>
              <a:off x="299979" y="5218137"/>
              <a:ext cx="1952597" cy="311175"/>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pl-PL" sz="2276" b="1" i="1"/>
                <a:t>Original image</a:t>
              </a:r>
              <a:r>
                <a:rPr lang="pl-PL" sz="2276" b="1" i="1">
                  <a:latin typeface="Symbol" pitchFamily="18" charset="2"/>
                </a:rPr>
                <a:t> </a:t>
              </a:r>
              <a:endParaRPr lang="en-US" sz="2276" b="1" i="1">
                <a:latin typeface="Symbol" pitchFamily="18" charset="2"/>
              </a:endParaRPr>
            </a:p>
          </p:txBody>
        </p:sp>
        <p:grpSp>
          <p:nvGrpSpPr>
            <p:cNvPr id="10" name="Group 37"/>
            <p:cNvGrpSpPr>
              <a:grpSpLocks/>
            </p:cNvGrpSpPr>
            <p:nvPr/>
          </p:nvGrpSpPr>
          <p:grpSpPr bwMode="auto">
            <a:xfrm>
              <a:off x="2162142" y="4967315"/>
              <a:ext cx="1095390" cy="469900"/>
              <a:chOff x="2232026" y="4743433"/>
              <a:chExt cx="1095390" cy="469900"/>
            </a:xfrm>
          </p:grpSpPr>
          <p:sp>
            <p:nvSpPr>
              <p:cNvPr id="22" name="Line 6"/>
              <p:cNvSpPr>
                <a:spLocks noChangeShapeType="1"/>
              </p:cNvSpPr>
              <p:nvPr/>
            </p:nvSpPr>
            <p:spPr bwMode="auto">
              <a:xfrm>
                <a:off x="2232026" y="517523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aphicFrame>
            <p:nvGraphicFramePr>
              <p:cNvPr id="23" name="Object 3"/>
              <p:cNvGraphicFramePr>
                <a:graphicFrameLocks noChangeAspect="1"/>
              </p:cNvGraphicFramePr>
              <p:nvPr/>
            </p:nvGraphicFramePr>
            <p:xfrm>
              <a:off x="2373313" y="4743433"/>
              <a:ext cx="685800" cy="469900"/>
            </p:xfrm>
            <a:graphic>
              <a:graphicData uri="http://schemas.openxmlformats.org/presentationml/2006/ole">
                <mc:AlternateContent xmlns:mc="http://schemas.openxmlformats.org/markup-compatibility/2006">
                  <mc:Choice xmlns:v="urn:schemas-microsoft-com:vml" Requires="v">
                    <p:oleObj spid="_x0000_s24587" name="Microsoft Equation 3.0" r:id="rId6" imgW="444114" imgH="304536" progId="Equation.3">
                      <p:embed/>
                    </p:oleObj>
                  </mc:Choice>
                  <mc:Fallback>
                    <p:oleObj name="Microsoft Equation 3.0" r:id="rId6" imgW="444114" imgH="304536" progId="Equation.3">
                      <p:embed/>
                      <p:pic>
                        <p:nvPicPr>
                          <p:cNvPr id="5122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13" y="4743433"/>
                            <a:ext cx="685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 Box 17"/>
            <p:cNvSpPr txBox="1">
              <a:spLocks noChangeArrowheads="1"/>
            </p:cNvSpPr>
            <p:nvPr/>
          </p:nvSpPr>
          <p:spPr bwMode="auto">
            <a:xfrm>
              <a:off x="482543" y="3100383"/>
              <a:ext cx="1606572" cy="557429"/>
            </a:xfrm>
            <a:prstGeom prst="rect">
              <a:avLst/>
            </a:prstGeom>
            <a:noFill/>
            <a:ln w="12700" cap="sq">
              <a:noFill/>
              <a:miter lim="800000"/>
              <a:headEnd type="none" w="sm" len="sm"/>
              <a:tailEnd type="none" w="sm" len="sm"/>
            </a:ln>
          </p:spPr>
          <p:txBody>
            <a:bodyPr>
              <a:spAutoFit/>
            </a:bodyPr>
            <a:lstStyle/>
            <a:p>
              <a:pPr algn="ctr" eaLnBrk="0" hangingPunct="0">
                <a:spcBef>
                  <a:spcPct val="50000"/>
                </a:spcBef>
              </a:pPr>
              <a:r>
                <a:rPr lang="en-US" sz="2276" b="1" i="1"/>
                <a:t>S</a:t>
              </a:r>
              <a:r>
                <a:rPr lang="pl-PL" sz="2276" b="1" i="1"/>
                <a:t>ampling with</a:t>
              </a:r>
              <a:r>
                <a:rPr lang="en-US" sz="2276" b="1" i="1"/>
                <a:t/>
              </a:r>
              <a:br>
                <a:rPr lang="en-US" sz="2276" b="1" i="1"/>
              </a:br>
              <a:r>
                <a:rPr lang="pl-PL" sz="2276" b="1" i="1"/>
                <a:t>step </a:t>
              </a:r>
              <a:r>
                <a:rPr lang="pl-PL" sz="2276" b="1" i="1">
                  <a:latin typeface="Symbol" pitchFamily="18" charset="2"/>
                </a:rPr>
                <a:t>s</a:t>
              </a:r>
              <a:r>
                <a:rPr lang="pl-PL" sz="2276" b="1" i="1" baseline="30000">
                  <a:latin typeface="Symbol" pitchFamily="18" charset="2"/>
                </a:rPr>
                <a:t>4</a:t>
              </a:r>
              <a:r>
                <a:rPr lang="pl-PL" sz="2276" b="1" i="1">
                  <a:latin typeface="Symbol" pitchFamily="18" charset="2"/>
                </a:rPr>
                <a:t> </a:t>
              </a:r>
              <a:r>
                <a:rPr lang="pl-PL" sz="2276" b="1" i="1"/>
                <a:t>=2</a:t>
              </a:r>
              <a:endParaRPr lang="en-US" sz="2276" b="1" i="1"/>
            </a:p>
          </p:txBody>
        </p:sp>
        <p:grpSp>
          <p:nvGrpSpPr>
            <p:cNvPr id="12" name="Group 28"/>
            <p:cNvGrpSpPr>
              <a:grpSpLocks/>
            </p:cNvGrpSpPr>
            <p:nvPr/>
          </p:nvGrpSpPr>
          <p:grpSpPr bwMode="auto">
            <a:xfrm>
              <a:off x="3262300" y="3931539"/>
              <a:ext cx="433388" cy="358775"/>
              <a:chOff x="3311525" y="4457683"/>
              <a:chExt cx="433388" cy="358775"/>
            </a:xfrm>
          </p:grpSpPr>
          <p:sp>
            <p:nvSpPr>
              <p:cNvPr id="20"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21"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3" name="Group 31"/>
            <p:cNvGrpSpPr>
              <a:grpSpLocks/>
            </p:cNvGrpSpPr>
            <p:nvPr/>
          </p:nvGrpSpPr>
          <p:grpSpPr bwMode="auto">
            <a:xfrm>
              <a:off x="3262300" y="5296455"/>
              <a:ext cx="433388" cy="358775"/>
              <a:chOff x="3311525" y="4457683"/>
              <a:chExt cx="433388" cy="358775"/>
            </a:xfrm>
          </p:grpSpPr>
          <p:sp>
            <p:nvSpPr>
              <p:cNvPr id="18"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9"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grpSp>
          <p:nvGrpSpPr>
            <p:cNvPr id="14" name="Group 34"/>
            <p:cNvGrpSpPr>
              <a:grpSpLocks/>
            </p:cNvGrpSpPr>
            <p:nvPr/>
          </p:nvGrpSpPr>
          <p:grpSpPr bwMode="auto">
            <a:xfrm>
              <a:off x="3262300" y="4830429"/>
              <a:ext cx="433388" cy="358775"/>
              <a:chOff x="3311525" y="4457683"/>
              <a:chExt cx="433388" cy="358775"/>
            </a:xfrm>
          </p:grpSpPr>
          <p:sp>
            <p:nvSpPr>
              <p:cNvPr id="16" name="Freeform 12"/>
              <p:cNvSpPr>
                <a:spLocks/>
              </p:cNvSpPr>
              <p:nvPr/>
            </p:nvSpPr>
            <p:spPr bwMode="auto">
              <a:xfrm flipH="1">
                <a:off x="3635375" y="4492608"/>
                <a:ext cx="77788" cy="323850"/>
              </a:xfrm>
              <a:custGeom>
                <a:avLst/>
                <a:gdLst>
                  <a:gd name="T0" fmla="*/ 0 w 19"/>
                  <a:gd name="T1" fmla="*/ 2147483647 h 204"/>
                  <a:gd name="T2" fmla="*/ 2147483647 w 19"/>
                  <a:gd name="T3" fmla="*/ 2147483647 h 204"/>
                  <a:gd name="T4" fmla="*/ 2147483647 w 19"/>
                  <a:gd name="T5" fmla="*/ 0 h 204"/>
                  <a:gd name="T6" fmla="*/ 0 60000 65536"/>
                  <a:gd name="T7" fmla="*/ 0 60000 65536"/>
                  <a:gd name="T8" fmla="*/ 0 60000 65536"/>
                  <a:gd name="T9" fmla="*/ 0 w 19"/>
                  <a:gd name="T10" fmla="*/ 0 h 204"/>
                  <a:gd name="T11" fmla="*/ 19 w 19"/>
                  <a:gd name="T12" fmla="*/ 204 h 204"/>
                </a:gdLst>
                <a:ahLst/>
                <a:cxnLst>
                  <a:cxn ang="T6">
                    <a:pos x="T0" y="T1"/>
                  </a:cxn>
                  <a:cxn ang="T7">
                    <a:pos x="T2" y="T3"/>
                  </a:cxn>
                  <a:cxn ang="T8">
                    <a:pos x="T4" y="T5"/>
                  </a:cxn>
                </a:cxnLst>
                <a:rect l="T9" t="T10" r="T11" b="T12"/>
                <a:pathLst>
                  <a:path w="19" h="204">
                    <a:moveTo>
                      <a:pt x="0" y="204"/>
                    </a:moveTo>
                    <a:cubicBezTo>
                      <a:pt x="3" y="188"/>
                      <a:pt x="19" y="140"/>
                      <a:pt x="19" y="106"/>
                    </a:cubicBezTo>
                    <a:cubicBezTo>
                      <a:pt x="19" y="72"/>
                      <a:pt x="5" y="22"/>
                      <a:pt x="1" y="0"/>
                    </a:cubicBezTo>
                  </a:path>
                </a:pathLst>
              </a:custGeom>
              <a:noFill/>
              <a:ln w="12700" cap="sq">
                <a:solidFill>
                  <a:schemeClr val="tx1"/>
                </a:solidFill>
                <a:round/>
                <a:headEnd type="none" w="sm" len="sm"/>
                <a:tailEnd type="triangle" w="med" len="med"/>
              </a:ln>
            </p:spPr>
            <p:txBody>
              <a:bodyPr/>
              <a:lstStyle/>
              <a:p>
                <a:endParaRPr lang="en-US" sz="3413"/>
              </a:p>
            </p:txBody>
          </p:sp>
          <p:sp>
            <p:nvSpPr>
              <p:cNvPr id="17" name="Text Box 13"/>
              <p:cNvSpPr txBox="1">
                <a:spLocks noChangeArrowheads="1"/>
              </p:cNvSpPr>
              <p:nvPr/>
            </p:nvSpPr>
            <p:spPr bwMode="auto">
              <a:xfrm>
                <a:off x="3311525" y="4457683"/>
                <a:ext cx="433388" cy="311175"/>
              </a:xfrm>
              <a:prstGeom prst="rect">
                <a:avLst/>
              </a:prstGeom>
              <a:noFill/>
              <a:ln w="12700" cap="sq">
                <a:noFill/>
                <a:miter lim="800000"/>
                <a:headEnd type="none" w="sm" len="sm"/>
                <a:tailEnd type="none" w="sm" len="sm"/>
              </a:ln>
            </p:spPr>
            <p:txBody>
              <a:bodyPr>
                <a:spAutoFit/>
              </a:bodyPr>
              <a:lstStyle/>
              <a:p>
                <a:pPr eaLnBrk="0" hangingPunct="0">
                  <a:spcBef>
                    <a:spcPct val="50000"/>
                  </a:spcBef>
                </a:pPr>
                <a:r>
                  <a:rPr lang="pl-PL" sz="2276" b="1" i="1">
                    <a:latin typeface="Symbol" pitchFamily="18" charset="2"/>
                  </a:rPr>
                  <a:t>s</a:t>
                </a:r>
                <a:endParaRPr lang="en-US" sz="2276" b="1" i="1">
                  <a:latin typeface="Symbol" pitchFamily="18" charset="2"/>
                </a:endParaRPr>
              </a:p>
            </p:txBody>
          </p:sp>
        </p:grpSp>
        <p:sp>
          <p:nvSpPr>
            <p:cNvPr id="15" name="Line 6"/>
            <p:cNvSpPr>
              <a:spLocks noChangeShapeType="1"/>
            </p:cNvSpPr>
            <p:nvPr/>
          </p:nvSpPr>
          <p:spPr bwMode="auto">
            <a:xfrm flipH="1">
              <a:off x="2162142" y="3209922"/>
              <a:ext cx="1095390" cy="1587"/>
            </a:xfrm>
            <a:prstGeom prst="line">
              <a:avLst/>
            </a:prstGeom>
            <a:noFill/>
            <a:ln w="12700" cap="sq">
              <a:solidFill>
                <a:srgbClr val="000000"/>
              </a:solidFill>
              <a:round/>
              <a:headEnd type="none" w="sm" len="sm"/>
              <a:tailEnd type="triangle" w="med" len="med"/>
            </a:ln>
          </p:spPr>
          <p:txBody>
            <a:bodyPr/>
            <a:lstStyle/>
            <a:p>
              <a:endParaRPr lang="en-US" sz="3413"/>
            </a:p>
          </p:txBody>
        </p:sp>
      </p:grpSp>
    </p:spTree>
    <p:extLst>
      <p:ext uri="{BB962C8B-B14F-4D97-AF65-F5344CB8AC3E}">
        <p14:creationId xmlns:p14="http://schemas.microsoft.com/office/powerpoint/2010/main" val="1181426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Sunflower</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0622" y="1174750"/>
            <a:ext cx="9290756" cy="5226050"/>
          </a:xfrm>
          <a:prstGeom prst="rect">
            <a:avLst/>
          </a:prstGeom>
        </p:spPr>
      </p:pic>
    </p:spTree>
    <p:extLst>
      <p:ext uri="{BB962C8B-B14F-4D97-AF65-F5344CB8AC3E}">
        <p14:creationId xmlns:p14="http://schemas.microsoft.com/office/powerpoint/2010/main" val="495144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Gaussian Smoothing</a:t>
            </a:r>
            <a:endParaRPr lang="en-US" dirty="0"/>
          </a:p>
        </p:txBody>
      </p:sp>
      <p:pic>
        <p:nvPicPr>
          <p:cNvPr id="4" name="Picture 3"/>
          <p:cNvPicPr>
            <a:picLocks noChangeAspect="1"/>
          </p:cNvPicPr>
          <p:nvPr/>
        </p:nvPicPr>
        <p:blipFill>
          <a:blip r:embed="rId2"/>
          <a:stretch>
            <a:fillRect/>
          </a:stretch>
        </p:blipFill>
        <p:spPr>
          <a:xfrm>
            <a:off x="0" y="1421025"/>
            <a:ext cx="11947501" cy="4987500"/>
          </a:xfrm>
          <a:prstGeom prst="rect">
            <a:avLst/>
          </a:prstGeom>
        </p:spPr>
      </p:pic>
    </p:spTree>
    <p:extLst>
      <p:ext uri="{BB962C8B-B14F-4D97-AF65-F5344CB8AC3E}">
        <p14:creationId xmlns:p14="http://schemas.microsoft.com/office/powerpoint/2010/main" val="3450232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Difference of Gaussian</a:t>
            </a:r>
            <a:endParaRPr lang="en-US" dirty="0"/>
          </a:p>
        </p:txBody>
      </p:sp>
      <p:pic>
        <p:nvPicPr>
          <p:cNvPr id="3" name="Picture 2"/>
          <p:cNvPicPr>
            <a:picLocks noChangeAspect="1"/>
          </p:cNvPicPr>
          <p:nvPr/>
        </p:nvPicPr>
        <p:blipFill>
          <a:blip r:embed="rId2"/>
          <a:stretch>
            <a:fillRect/>
          </a:stretch>
        </p:blipFill>
        <p:spPr>
          <a:xfrm>
            <a:off x="122249" y="1440075"/>
            <a:ext cx="11947501" cy="4987500"/>
          </a:xfrm>
          <a:prstGeom prst="rect">
            <a:avLst/>
          </a:prstGeom>
        </p:spPr>
      </p:pic>
      <p:sp>
        <p:nvSpPr>
          <p:cNvPr id="5" name="Rectangle 4"/>
          <p:cNvSpPr/>
          <p:nvPr/>
        </p:nvSpPr>
        <p:spPr>
          <a:xfrm>
            <a:off x="2983865" y="1368225"/>
            <a:ext cx="1505540" cy="369332"/>
          </a:xfrm>
          <a:prstGeom prst="rect">
            <a:avLst/>
          </a:prstGeom>
        </p:spPr>
        <p:txBody>
          <a:bodyPr wrap="none">
            <a:spAutoFit/>
          </a:bodyPr>
          <a:lstStyle/>
          <a:p>
            <a:r>
              <a:rPr lang="en-US" dirty="0" smtClean="0"/>
              <a:t>Sigma0*1.270</a:t>
            </a:r>
            <a:endParaRPr lang="en-US" dirty="0"/>
          </a:p>
        </p:txBody>
      </p:sp>
      <p:sp>
        <p:nvSpPr>
          <p:cNvPr id="6" name="Rectangle 5"/>
          <p:cNvSpPr/>
          <p:nvPr/>
        </p:nvSpPr>
        <p:spPr>
          <a:xfrm>
            <a:off x="8241665" y="1368225"/>
            <a:ext cx="1271502" cy="369332"/>
          </a:xfrm>
          <a:prstGeom prst="rect">
            <a:avLst/>
          </a:prstGeom>
        </p:spPr>
        <p:txBody>
          <a:bodyPr wrap="none">
            <a:spAutoFit/>
          </a:bodyPr>
          <a:lstStyle/>
          <a:p>
            <a:r>
              <a:rPr lang="en-US" dirty="0" smtClean="0"/>
              <a:t>Sigma0*1.6</a:t>
            </a:r>
            <a:endParaRPr lang="en-US" dirty="0"/>
          </a:p>
        </p:txBody>
      </p:sp>
      <p:sp>
        <p:nvSpPr>
          <p:cNvPr id="7" name="Rectangle 6"/>
          <p:cNvSpPr/>
          <p:nvPr/>
        </p:nvSpPr>
        <p:spPr>
          <a:xfrm>
            <a:off x="3100884" y="3749159"/>
            <a:ext cx="1271502" cy="369332"/>
          </a:xfrm>
          <a:prstGeom prst="rect">
            <a:avLst/>
          </a:prstGeom>
        </p:spPr>
        <p:txBody>
          <a:bodyPr wrap="none">
            <a:spAutoFit/>
          </a:bodyPr>
          <a:lstStyle/>
          <a:p>
            <a:r>
              <a:rPr lang="en-US" dirty="0" smtClean="0"/>
              <a:t>Sigma0*2.0</a:t>
            </a:r>
            <a:endParaRPr lang="en-US" dirty="0"/>
          </a:p>
        </p:txBody>
      </p:sp>
      <p:sp>
        <p:nvSpPr>
          <p:cNvPr id="8" name="Rectangle 7"/>
          <p:cNvSpPr/>
          <p:nvPr/>
        </p:nvSpPr>
        <p:spPr>
          <a:xfrm>
            <a:off x="8241665" y="3749159"/>
            <a:ext cx="1271502" cy="369332"/>
          </a:xfrm>
          <a:prstGeom prst="rect">
            <a:avLst/>
          </a:prstGeom>
        </p:spPr>
        <p:txBody>
          <a:bodyPr wrap="none">
            <a:spAutoFit/>
          </a:bodyPr>
          <a:lstStyle/>
          <a:p>
            <a:r>
              <a:rPr lang="en-US" dirty="0" smtClean="0"/>
              <a:t>Sigma0*2.5</a:t>
            </a:r>
            <a:endParaRPr lang="en-US" dirty="0"/>
          </a:p>
        </p:txBody>
      </p:sp>
    </p:spTree>
    <p:extLst>
      <p:ext uri="{BB962C8B-B14F-4D97-AF65-F5344CB8AC3E}">
        <p14:creationId xmlns:p14="http://schemas.microsoft.com/office/powerpoint/2010/main" val="34683632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Detection</a:t>
            </a:r>
            <a:endParaRPr lang="en-US" dirty="0"/>
          </a:p>
        </p:txBody>
      </p:sp>
      <p:pic>
        <p:nvPicPr>
          <p:cNvPr id="4" name="Picture 3"/>
          <p:cNvPicPr>
            <a:picLocks noChangeAspect="1"/>
          </p:cNvPicPr>
          <p:nvPr/>
        </p:nvPicPr>
        <p:blipFill rotWithShape="1">
          <a:blip r:embed="rId2"/>
          <a:srcRect t="10158"/>
          <a:stretch/>
        </p:blipFill>
        <p:spPr>
          <a:xfrm>
            <a:off x="1706874" y="1013883"/>
            <a:ext cx="8796032" cy="6527800"/>
          </a:xfrm>
          <a:prstGeom prst="rect">
            <a:avLst/>
          </a:prstGeom>
        </p:spPr>
      </p:pic>
    </p:spTree>
    <p:extLst>
      <p:ext uri="{BB962C8B-B14F-4D97-AF65-F5344CB8AC3E}">
        <p14:creationId xmlns:p14="http://schemas.microsoft.com/office/powerpoint/2010/main" val="3800529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3" name="Rectangle 3"/>
          <p:cNvSpPr txBox="1">
            <a:spLocks noChangeArrowheads="1"/>
          </p:cNvSpPr>
          <p:nvPr/>
        </p:nvSpPr>
        <p:spPr>
          <a:xfrm>
            <a:off x="746937" y="1157021"/>
            <a:ext cx="10371913" cy="4996129"/>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a:t>
            </a:r>
            <a:r>
              <a:rPr lang="en-US" altLang="en-US" dirty="0" smtClean="0"/>
              <a:t>– how </a:t>
            </a:r>
            <a:r>
              <a:rPr lang="en-US" altLang="en-US" dirty="0" smtClean="0"/>
              <a:t>do we combine them?</a:t>
            </a:r>
          </a:p>
        </p:txBody>
      </p:sp>
      <p:grpSp>
        <p:nvGrpSpPr>
          <p:cNvPr id="13" name="Group 12"/>
          <p:cNvGrpSpPr/>
          <p:nvPr/>
        </p:nvGrpSpPr>
        <p:grpSpPr>
          <a:xfrm>
            <a:off x="1264964" y="2763249"/>
            <a:ext cx="9618174" cy="3271005"/>
            <a:chOff x="860425" y="2909888"/>
            <a:chExt cx="7485063" cy="2663825"/>
          </a:xfrm>
        </p:grpSpPr>
        <p:pic>
          <p:nvPicPr>
            <p:cNvPr id="14" name="Picture 6" descr="SIFT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2909888"/>
              <a:ext cx="36750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descr="SIF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2909888"/>
              <a:ext cx="36750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8"/>
            <p:cNvGrpSpPr>
              <a:grpSpLocks/>
            </p:cNvGrpSpPr>
            <p:nvPr/>
          </p:nvGrpSpPr>
          <p:grpSpPr bwMode="auto">
            <a:xfrm>
              <a:off x="3311525" y="3830638"/>
              <a:ext cx="2759075" cy="1514475"/>
              <a:chOff x="2072" y="1924"/>
              <a:chExt cx="1738" cy="954"/>
            </a:xfrm>
          </p:grpSpPr>
          <p:sp>
            <p:nvSpPr>
              <p:cNvPr id="17" name="Line 8"/>
              <p:cNvSpPr>
                <a:spLocks noChangeShapeType="1"/>
              </p:cNvSpPr>
              <p:nvPr/>
            </p:nvSpPr>
            <p:spPr bwMode="auto">
              <a:xfrm flipV="1">
                <a:off x="2072" y="1924"/>
                <a:ext cx="1200" cy="96"/>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9"/>
              <p:cNvSpPr>
                <a:spLocks noChangeShapeType="1"/>
              </p:cNvSpPr>
              <p:nvPr/>
            </p:nvSpPr>
            <p:spPr bwMode="auto">
              <a:xfrm>
                <a:off x="2666" y="2094"/>
                <a:ext cx="1144" cy="9"/>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10"/>
              <p:cNvSpPr>
                <a:spLocks noChangeShapeType="1"/>
              </p:cNvSpPr>
              <p:nvPr/>
            </p:nvSpPr>
            <p:spPr bwMode="auto">
              <a:xfrm flipV="1">
                <a:off x="2346" y="2788"/>
                <a:ext cx="1070" cy="90"/>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Freeform 11"/>
              <p:cNvSpPr>
                <a:spLocks/>
              </p:cNvSpPr>
              <p:nvPr/>
            </p:nvSpPr>
            <p:spPr bwMode="auto">
              <a:xfrm>
                <a:off x="2617" y="2415"/>
                <a:ext cx="1092" cy="30"/>
              </a:xfrm>
              <a:custGeom>
                <a:avLst/>
                <a:gdLst>
                  <a:gd name="T0" fmla="*/ 0 w 1092"/>
                  <a:gd name="T1" fmla="*/ 30 h 30"/>
                  <a:gd name="T2" fmla="*/ 1092 w 1092"/>
                  <a:gd name="T3" fmla="*/ 0 h 30"/>
                  <a:gd name="T4" fmla="*/ 0 60000 65536"/>
                  <a:gd name="T5" fmla="*/ 0 60000 65536"/>
                  <a:gd name="T6" fmla="*/ 0 w 1092"/>
                  <a:gd name="T7" fmla="*/ 0 h 30"/>
                  <a:gd name="T8" fmla="*/ 1092 w 1092"/>
                  <a:gd name="T9" fmla="*/ 30 h 30"/>
                </a:gdLst>
                <a:ahLst/>
                <a:cxnLst>
                  <a:cxn ang="T4">
                    <a:pos x="T0" y="T1"/>
                  </a:cxn>
                  <a:cxn ang="T5">
                    <a:pos x="T2" y="T3"/>
                  </a:cxn>
                </a:cxnLst>
                <a:rect l="T6" t="T7" r="T8" b="T9"/>
                <a:pathLst>
                  <a:path w="1092" h="30">
                    <a:moveTo>
                      <a:pt x="0" y="30"/>
                    </a:moveTo>
                    <a:lnTo>
                      <a:pt x="1092"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12"/>
              <p:cNvSpPr>
                <a:spLocks noChangeShapeType="1"/>
              </p:cNvSpPr>
              <p:nvPr/>
            </p:nvSpPr>
            <p:spPr bwMode="auto">
              <a:xfrm flipV="1">
                <a:off x="2170" y="2236"/>
                <a:ext cx="1150" cy="82"/>
              </a:xfrm>
              <a:prstGeom prst="line">
                <a:avLst/>
              </a:prstGeom>
              <a:noFill/>
              <a:ln w="28575">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Freeform 21"/>
              <p:cNvSpPr>
                <a:spLocks/>
              </p:cNvSpPr>
              <p:nvPr/>
            </p:nvSpPr>
            <p:spPr bwMode="auto">
              <a:xfrm>
                <a:off x="2530" y="2617"/>
                <a:ext cx="1017" cy="65"/>
              </a:xfrm>
              <a:custGeom>
                <a:avLst/>
                <a:gdLst>
                  <a:gd name="T0" fmla="*/ 0 w 1017"/>
                  <a:gd name="T1" fmla="*/ 65 h 65"/>
                  <a:gd name="T2" fmla="*/ 1017 w 1017"/>
                  <a:gd name="T3" fmla="*/ 0 h 65"/>
                  <a:gd name="T4" fmla="*/ 0 60000 65536"/>
                  <a:gd name="T5" fmla="*/ 0 60000 65536"/>
                  <a:gd name="T6" fmla="*/ 0 w 1017"/>
                  <a:gd name="T7" fmla="*/ 0 h 65"/>
                  <a:gd name="T8" fmla="*/ 1017 w 1017"/>
                  <a:gd name="T9" fmla="*/ 65 h 65"/>
                </a:gdLst>
                <a:ahLst/>
                <a:cxnLst>
                  <a:cxn ang="T4">
                    <a:pos x="T0" y="T1"/>
                  </a:cxn>
                  <a:cxn ang="T5">
                    <a:pos x="T2" y="T3"/>
                  </a:cxn>
                </a:cxnLst>
                <a:rect l="T6" t="T7" r="T8" b="T9"/>
                <a:pathLst>
                  <a:path w="1017" h="65">
                    <a:moveTo>
                      <a:pt x="0" y="65"/>
                    </a:moveTo>
                    <a:lnTo>
                      <a:pt x="1017" y="0"/>
                    </a:lnTo>
                  </a:path>
                </a:pathLst>
              </a:custGeom>
              <a:noFill/>
              <a:ln w="28575">
                <a:solidFill>
                  <a:srgbClr val="FF00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spTree>
    <p:extLst>
      <p:ext uri="{BB962C8B-B14F-4D97-AF65-F5344CB8AC3E}">
        <p14:creationId xmlns:p14="http://schemas.microsoft.com/office/powerpoint/2010/main" val="701826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Orientation Assignment</a:t>
            </a:r>
            <a:endParaRPr lang="en-US" dirty="0"/>
          </a:p>
        </p:txBody>
      </p:sp>
      <p:pic>
        <p:nvPicPr>
          <p:cNvPr id="3" name="Picture 2"/>
          <p:cNvPicPr>
            <a:picLocks noChangeAspect="1"/>
          </p:cNvPicPr>
          <p:nvPr/>
        </p:nvPicPr>
        <p:blipFill>
          <a:blip r:embed="rId2"/>
          <a:stretch>
            <a:fillRect/>
          </a:stretch>
        </p:blipFill>
        <p:spPr>
          <a:xfrm>
            <a:off x="1370510" y="1127762"/>
            <a:ext cx="9468759" cy="6794557"/>
          </a:xfrm>
          <a:prstGeom prst="rect">
            <a:avLst/>
          </a:prstGeom>
        </p:spPr>
      </p:pic>
    </p:spTree>
    <p:extLst>
      <p:ext uri="{BB962C8B-B14F-4D97-AF65-F5344CB8AC3E}">
        <p14:creationId xmlns:p14="http://schemas.microsoft.com/office/powerpoint/2010/main" val="2527748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Orientation </a:t>
            </a:r>
            <a:r>
              <a:rPr lang="en-US" dirty="0" smtClean="0"/>
              <a:t>Normalization</a:t>
            </a:r>
            <a:endParaRPr lang="en-US" dirty="0"/>
          </a:p>
        </p:txBody>
      </p:sp>
      <p:sp>
        <p:nvSpPr>
          <p:cNvPr id="3" name="Rectangle 18"/>
          <p:cNvSpPr txBox="1">
            <a:spLocks noRot="1" noChangeArrowheads="1"/>
          </p:cNvSpPr>
          <p:nvPr/>
        </p:nvSpPr>
        <p:spPr>
          <a:xfrm>
            <a:off x="609599" y="1074670"/>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Compute orientation histogram</a:t>
            </a:r>
          </a:p>
          <a:p>
            <a:r>
              <a:rPr lang="en-US" dirty="0" smtClean="0"/>
              <a:t>Select dominant orientation</a:t>
            </a:r>
          </a:p>
          <a:p>
            <a:r>
              <a:rPr lang="en-US" dirty="0" smtClean="0"/>
              <a:t>Normalize: rotate to fixed orientation </a:t>
            </a:r>
          </a:p>
        </p:txBody>
      </p:sp>
      <p:grpSp>
        <p:nvGrpSpPr>
          <p:cNvPr id="6" name="Group 2"/>
          <p:cNvGrpSpPr>
            <a:grpSpLocks/>
          </p:cNvGrpSpPr>
          <p:nvPr/>
        </p:nvGrpSpPr>
        <p:grpSpPr bwMode="auto">
          <a:xfrm>
            <a:off x="4278313" y="4054475"/>
            <a:ext cx="2306637" cy="2327275"/>
            <a:chOff x="1735" y="2568"/>
            <a:chExt cx="1453" cy="1466"/>
          </a:xfrm>
        </p:grpSpPr>
        <p:sp>
          <p:nvSpPr>
            <p:cNvPr id="7" name="Freeform 3"/>
            <p:cNvSpPr>
              <a:spLocks/>
            </p:cNvSpPr>
            <p:nvPr/>
          </p:nvSpPr>
          <p:spPr bwMode="auto">
            <a:xfrm>
              <a:off x="1742" y="2575"/>
              <a:ext cx="1438" cy="1451"/>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1 h 9641"/>
                <a:gd name="T28" fmla="*/ 1 w 8629"/>
                <a:gd name="T29" fmla="*/ 1 h 9641"/>
                <a:gd name="T30" fmla="*/ 1 w 8629"/>
                <a:gd name="T31" fmla="*/ 1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1 h 9641"/>
                <a:gd name="T54" fmla="*/ 0 w 8629"/>
                <a:gd name="T55" fmla="*/ 1 h 9641"/>
                <a:gd name="T56" fmla="*/ 0 w 8629"/>
                <a:gd name="T57" fmla="*/ 1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8" name="Freeform 4"/>
            <p:cNvSpPr>
              <a:spLocks/>
            </p:cNvSpPr>
            <p:nvPr/>
          </p:nvSpPr>
          <p:spPr bwMode="auto">
            <a:xfrm>
              <a:off x="2461" y="2568"/>
              <a:ext cx="727" cy="733"/>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9" name="Freeform 5"/>
            <p:cNvSpPr>
              <a:spLocks/>
            </p:cNvSpPr>
            <p:nvPr/>
          </p:nvSpPr>
          <p:spPr bwMode="auto">
            <a:xfrm>
              <a:off x="2461" y="3301"/>
              <a:ext cx="727" cy="733"/>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10" name="Freeform 6"/>
            <p:cNvSpPr>
              <a:spLocks/>
            </p:cNvSpPr>
            <p:nvPr/>
          </p:nvSpPr>
          <p:spPr bwMode="auto">
            <a:xfrm>
              <a:off x="1735" y="3301"/>
              <a:ext cx="726" cy="733"/>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11" name="Freeform 7"/>
            <p:cNvSpPr>
              <a:spLocks/>
            </p:cNvSpPr>
            <p:nvPr/>
          </p:nvSpPr>
          <p:spPr bwMode="auto">
            <a:xfrm>
              <a:off x="1735" y="2568"/>
              <a:ext cx="726" cy="733"/>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12" name="Freeform 8"/>
            <p:cNvSpPr>
              <a:spLocks/>
            </p:cNvSpPr>
            <p:nvPr/>
          </p:nvSpPr>
          <p:spPr bwMode="auto">
            <a:xfrm>
              <a:off x="1971" y="2827"/>
              <a:ext cx="485" cy="513"/>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13" name="Freeform 9"/>
            <p:cNvSpPr>
              <a:spLocks/>
            </p:cNvSpPr>
            <p:nvPr/>
          </p:nvSpPr>
          <p:spPr bwMode="auto">
            <a:xfrm>
              <a:off x="1973" y="3332"/>
              <a:ext cx="133" cy="351"/>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14" name="Freeform 10"/>
            <p:cNvSpPr>
              <a:spLocks/>
            </p:cNvSpPr>
            <p:nvPr/>
          </p:nvSpPr>
          <p:spPr bwMode="auto">
            <a:xfrm>
              <a:off x="2096" y="3323"/>
              <a:ext cx="663" cy="356"/>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15" name="Freeform 11"/>
            <p:cNvSpPr>
              <a:spLocks/>
            </p:cNvSpPr>
            <p:nvPr/>
          </p:nvSpPr>
          <p:spPr bwMode="auto">
            <a:xfrm>
              <a:off x="2401" y="3425"/>
              <a:ext cx="528" cy="322"/>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16" name="Freeform 12"/>
            <p:cNvSpPr>
              <a:spLocks/>
            </p:cNvSpPr>
            <p:nvPr/>
          </p:nvSpPr>
          <p:spPr bwMode="auto">
            <a:xfrm>
              <a:off x="2677" y="2901"/>
              <a:ext cx="356" cy="227"/>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17" name="Freeform 13"/>
            <p:cNvSpPr>
              <a:spLocks/>
            </p:cNvSpPr>
            <p:nvPr/>
          </p:nvSpPr>
          <p:spPr bwMode="auto">
            <a:xfrm>
              <a:off x="2679" y="2913"/>
              <a:ext cx="75" cy="410"/>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grpSp>
      <p:sp>
        <p:nvSpPr>
          <p:cNvPr id="18" name="Freeform 14"/>
          <p:cNvSpPr>
            <a:spLocks/>
          </p:cNvSpPr>
          <p:nvPr/>
        </p:nvSpPr>
        <p:spPr bwMode="auto">
          <a:xfrm>
            <a:off x="6456363" y="4292600"/>
            <a:ext cx="360362" cy="298450"/>
          </a:xfrm>
          <a:custGeom>
            <a:avLst/>
            <a:gdLst>
              <a:gd name="T0" fmla="*/ 2147483647 w 1361"/>
              <a:gd name="T1" fmla="*/ 2147483647 h 1317"/>
              <a:gd name="T2" fmla="*/ 2147483647 w 1361"/>
              <a:gd name="T3" fmla="*/ 2147483647 h 1317"/>
              <a:gd name="T4" fmla="*/ 2147483647 w 1361"/>
              <a:gd name="T5" fmla="*/ 2147483647 h 1317"/>
              <a:gd name="T6" fmla="*/ 2147483647 w 1361"/>
              <a:gd name="T7" fmla="*/ 2147483647 h 1317"/>
              <a:gd name="T8" fmla="*/ 2147483647 w 1361"/>
              <a:gd name="T9" fmla="*/ 2147483647 h 1317"/>
              <a:gd name="T10" fmla="*/ 2147483647 w 1361"/>
              <a:gd name="T11" fmla="*/ 2147483647 h 1317"/>
              <a:gd name="T12" fmla="*/ 2147483647 w 1361"/>
              <a:gd name="T13" fmla="*/ 2147483647 h 1317"/>
              <a:gd name="T14" fmla="*/ 2147483647 w 1361"/>
              <a:gd name="T15" fmla="*/ 2147483647 h 1317"/>
              <a:gd name="T16" fmla="*/ 2147483647 w 1361"/>
              <a:gd name="T17" fmla="*/ 2147483647 h 1317"/>
              <a:gd name="T18" fmla="*/ 2147483647 w 1361"/>
              <a:gd name="T19" fmla="*/ 2147483647 h 1317"/>
              <a:gd name="T20" fmla="*/ 2147483647 w 1361"/>
              <a:gd name="T21" fmla="*/ 2147483647 h 1317"/>
              <a:gd name="T22" fmla="*/ 2147483647 w 1361"/>
              <a:gd name="T23" fmla="*/ 2147483647 h 1317"/>
              <a:gd name="T24" fmla="*/ 2147483647 w 1361"/>
              <a:gd name="T25" fmla="*/ 2147483647 h 1317"/>
              <a:gd name="T26" fmla="*/ 2147483647 w 1361"/>
              <a:gd name="T27" fmla="*/ 2147483647 h 1317"/>
              <a:gd name="T28" fmla="*/ 2147483647 w 1361"/>
              <a:gd name="T29" fmla="*/ 2147483647 h 1317"/>
              <a:gd name="T30" fmla="*/ 2147483647 w 1361"/>
              <a:gd name="T31" fmla="*/ 2147483647 h 1317"/>
              <a:gd name="T32" fmla="*/ 2147483647 w 1361"/>
              <a:gd name="T33" fmla="*/ 2147483647 h 1317"/>
              <a:gd name="T34" fmla="*/ 2147483647 w 1361"/>
              <a:gd name="T35" fmla="*/ 2147483647 h 1317"/>
              <a:gd name="T36" fmla="*/ 2147483647 w 1361"/>
              <a:gd name="T37" fmla="*/ 2147483647 h 1317"/>
              <a:gd name="T38" fmla="*/ 2147483647 w 1361"/>
              <a:gd name="T39" fmla="*/ 2147483647 h 1317"/>
              <a:gd name="T40" fmla="*/ 2147483647 w 1361"/>
              <a:gd name="T41" fmla="*/ 2147483647 h 1317"/>
              <a:gd name="T42" fmla="*/ 2147483647 w 1361"/>
              <a:gd name="T43" fmla="*/ 2147483647 h 1317"/>
              <a:gd name="T44" fmla="*/ 2147483647 w 1361"/>
              <a:gd name="T45" fmla="*/ 2147483647 h 1317"/>
              <a:gd name="T46" fmla="*/ 2147483647 w 1361"/>
              <a:gd name="T47" fmla="*/ 2147483647 h 1317"/>
              <a:gd name="T48" fmla="*/ 2147483647 w 1361"/>
              <a:gd name="T49" fmla="*/ 2147483647 h 1317"/>
              <a:gd name="T50" fmla="*/ 2147483647 w 1361"/>
              <a:gd name="T51" fmla="*/ 2147483647 h 1317"/>
              <a:gd name="T52" fmla="*/ 2147483647 w 1361"/>
              <a:gd name="T53" fmla="*/ 2147483647 h 1317"/>
              <a:gd name="T54" fmla="*/ 2147483647 w 1361"/>
              <a:gd name="T55" fmla="*/ 2147483647 h 1317"/>
              <a:gd name="T56" fmla="*/ 2147483647 w 1361"/>
              <a:gd name="T57" fmla="*/ 2147483647 h 1317"/>
              <a:gd name="T58" fmla="*/ 2147483647 w 1361"/>
              <a:gd name="T59" fmla="*/ 2147483647 h 1317"/>
              <a:gd name="T60" fmla="*/ 2147483647 w 1361"/>
              <a:gd name="T61" fmla="*/ 2147483647 h 1317"/>
              <a:gd name="T62" fmla="*/ 2147483647 w 1361"/>
              <a:gd name="T63" fmla="*/ 2147483647 h 1317"/>
              <a:gd name="T64" fmla="*/ 2147483647 w 1361"/>
              <a:gd name="T65" fmla="*/ 2147483647 h 1317"/>
              <a:gd name="T66" fmla="*/ 2147483647 w 1361"/>
              <a:gd name="T67" fmla="*/ 2147483647 h 1317"/>
              <a:gd name="T68" fmla="*/ 2147483647 w 1361"/>
              <a:gd name="T69" fmla="*/ 2147483647 h 1317"/>
              <a:gd name="T70" fmla="*/ 2147483647 w 1361"/>
              <a:gd name="T71" fmla="*/ 2147483647 h 1317"/>
              <a:gd name="T72" fmla="*/ 2147483647 w 1361"/>
              <a:gd name="T73" fmla="*/ 2147483647 h 1317"/>
              <a:gd name="T74" fmla="*/ 2147483647 w 1361"/>
              <a:gd name="T75" fmla="*/ 2147483647 h 1317"/>
              <a:gd name="T76" fmla="*/ 2147483647 w 1361"/>
              <a:gd name="T77" fmla="*/ 2147483647 h 1317"/>
              <a:gd name="T78" fmla="*/ 2147483647 w 1361"/>
              <a:gd name="T79" fmla="*/ 2147483647 h 1317"/>
              <a:gd name="T80" fmla="*/ 2147483647 w 1361"/>
              <a:gd name="T81" fmla="*/ 2147483647 h 1317"/>
              <a:gd name="T82" fmla="*/ 2147483647 w 1361"/>
              <a:gd name="T83" fmla="*/ 2147483647 h 1317"/>
              <a:gd name="T84" fmla="*/ 2147483647 w 1361"/>
              <a:gd name="T85" fmla="*/ 2147483647 h 1317"/>
              <a:gd name="T86" fmla="*/ 2147483647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19" name="Freeform 15"/>
          <p:cNvSpPr>
            <a:spLocks/>
          </p:cNvSpPr>
          <p:nvPr/>
        </p:nvSpPr>
        <p:spPr bwMode="auto">
          <a:xfrm>
            <a:off x="5394325" y="4384675"/>
            <a:ext cx="1257300" cy="901700"/>
          </a:xfrm>
          <a:custGeom>
            <a:avLst/>
            <a:gdLst>
              <a:gd name="T0" fmla="*/ 2147483647 w 4749"/>
              <a:gd name="T1" fmla="*/ 2147483647 h 3780"/>
              <a:gd name="T2" fmla="*/ 2147483647 w 4749"/>
              <a:gd name="T3" fmla="*/ 2147483647 h 3780"/>
              <a:gd name="T4" fmla="*/ 2147483647 w 4749"/>
              <a:gd name="T5" fmla="*/ 2147483647 h 3780"/>
              <a:gd name="T6" fmla="*/ 2147483647 w 4749"/>
              <a:gd name="T7" fmla="*/ 0 h 3780"/>
              <a:gd name="T8" fmla="*/ 0 w 4749"/>
              <a:gd name="T9" fmla="*/ 2147483647 h 3780"/>
              <a:gd name="T10" fmla="*/ 2147483647 w 4749"/>
              <a:gd name="T11" fmla="*/ 2147483647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sp useBgFill="1">
        <p:nvSpPr>
          <p:cNvPr id="20" name="Rectangle 16"/>
          <p:cNvSpPr>
            <a:spLocks noChangeArrowheads="1"/>
          </p:cNvSpPr>
          <p:nvPr/>
        </p:nvSpPr>
        <p:spPr bwMode="auto">
          <a:xfrm>
            <a:off x="3645449" y="3166416"/>
            <a:ext cx="3816350" cy="3313113"/>
          </a:xfrm>
          <a:prstGeom prst="rect">
            <a:avLst/>
          </a:prstGeom>
          <a:ln w="9525">
            <a:noFill/>
            <a:miter lim="800000"/>
            <a:headEnd/>
            <a:tailEnd/>
          </a:ln>
        </p:spPr>
        <p:txBody>
          <a:bodyPr wrap="none" anchor="ctr"/>
          <a:lstStyle/>
          <a:p>
            <a:pPr eaLnBrk="0" hangingPunct="0"/>
            <a:endParaRPr lang="de-CH" sz="2400"/>
          </a:p>
        </p:txBody>
      </p:sp>
      <p:grpSp>
        <p:nvGrpSpPr>
          <p:cNvPr id="21" name="Group 19"/>
          <p:cNvGrpSpPr>
            <a:grpSpLocks/>
          </p:cNvGrpSpPr>
          <p:nvPr/>
        </p:nvGrpSpPr>
        <p:grpSpPr bwMode="auto">
          <a:xfrm>
            <a:off x="7608886" y="4652963"/>
            <a:ext cx="2609848" cy="1693861"/>
            <a:chOff x="3787" y="2931"/>
            <a:chExt cx="1644" cy="1067"/>
          </a:xfrm>
        </p:grpSpPr>
        <p:sp>
          <p:nvSpPr>
            <p:cNvPr id="22" name="Freeform 20"/>
            <p:cNvSpPr>
              <a:spLocks/>
            </p:cNvSpPr>
            <p:nvPr/>
          </p:nvSpPr>
          <p:spPr bwMode="auto">
            <a:xfrm>
              <a:off x="3860" y="2931"/>
              <a:ext cx="1446" cy="15"/>
            </a:xfrm>
            <a:custGeom>
              <a:avLst/>
              <a:gdLst>
                <a:gd name="T0" fmla="*/ 1 w 8674"/>
                <a:gd name="T1" fmla="*/ 0 h 103"/>
                <a:gd name="T2" fmla="*/ 1 w 8674"/>
                <a:gd name="T3" fmla="*/ 0 h 103"/>
                <a:gd name="T4" fmla="*/ 0 w 8674"/>
                <a:gd name="T5" fmla="*/ 0 h 103"/>
                <a:gd name="T6" fmla="*/ 0 w 8674"/>
                <a:gd name="T7" fmla="*/ 0 h 103"/>
                <a:gd name="T8" fmla="*/ 1 w 8674"/>
                <a:gd name="T9" fmla="*/ 0 h 103"/>
                <a:gd name="T10" fmla="*/ 1 w 8674"/>
                <a:gd name="T11" fmla="*/ 0 h 103"/>
                <a:gd name="T12" fmla="*/ 1 w 8674"/>
                <a:gd name="T13" fmla="*/ 0 h 103"/>
                <a:gd name="T14" fmla="*/ 1 w 8674"/>
                <a:gd name="T15" fmla="*/ 0 h 103"/>
                <a:gd name="T16" fmla="*/ 1 w 8674"/>
                <a:gd name="T17" fmla="*/ 0 h 103"/>
                <a:gd name="T18" fmla="*/ 1 w 8674"/>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3"/>
                <a:gd name="T32" fmla="*/ 8674 w 8674"/>
                <a:gd name="T33" fmla="*/ 103 h 10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3">
                  <a:moveTo>
                    <a:pt x="8674" y="52"/>
                  </a:moveTo>
                  <a:lnTo>
                    <a:pt x="8629" y="0"/>
                  </a:lnTo>
                  <a:lnTo>
                    <a:pt x="0" y="0"/>
                  </a:lnTo>
                  <a:lnTo>
                    <a:pt x="0" y="103"/>
                  </a:lnTo>
                  <a:lnTo>
                    <a:pt x="8629" y="103"/>
                  </a:lnTo>
                  <a:lnTo>
                    <a:pt x="8582" y="52"/>
                  </a:lnTo>
                  <a:lnTo>
                    <a:pt x="8674" y="52"/>
                  </a:lnTo>
                  <a:lnTo>
                    <a:pt x="8674" y="0"/>
                  </a:lnTo>
                  <a:lnTo>
                    <a:pt x="8629" y="0"/>
                  </a:lnTo>
                  <a:lnTo>
                    <a:pt x="8674" y="52"/>
                  </a:lnTo>
                  <a:close/>
                </a:path>
              </a:pathLst>
            </a:custGeom>
            <a:solidFill>
              <a:srgbClr val="1F1A17"/>
            </a:solidFill>
            <a:ln w="9525">
              <a:noFill/>
              <a:round/>
              <a:headEnd/>
              <a:tailEnd/>
            </a:ln>
          </p:spPr>
          <p:txBody>
            <a:bodyPr/>
            <a:lstStyle/>
            <a:p>
              <a:endParaRPr lang="en-US" sz="2400"/>
            </a:p>
          </p:txBody>
        </p:sp>
        <p:sp>
          <p:nvSpPr>
            <p:cNvPr id="23" name="Freeform 21"/>
            <p:cNvSpPr>
              <a:spLocks/>
            </p:cNvSpPr>
            <p:nvPr/>
          </p:nvSpPr>
          <p:spPr bwMode="auto">
            <a:xfrm>
              <a:off x="5291" y="2939"/>
              <a:ext cx="15" cy="794"/>
            </a:xfrm>
            <a:custGeom>
              <a:avLst/>
              <a:gdLst>
                <a:gd name="T0" fmla="*/ 0 w 92"/>
                <a:gd name="T1" fmla="*/ 0 h 5560"/>
                <a:gd name="T2" fmla="*/ 0 w 92"/>
                <a:gd name="T3" fmla="*/ 0 h 5560"/>
                <a:gd name="T4" fmla="*/ 0 w 92"/>
                <a:gd name="T5" fmla="*/ 0 h 5560"/>
                <a:gd name="T6" fmla="*/ 0 w 92"/>
                <a:gd name="T7" fmla="*/ 0 h 5560"/>
                <a:gd name="T8" fmla="*/ 0 w 92"/>
                <a:gd name="T9" fmla="*/ 0 h 5560"/>
                <a:gd name="T10" fmla="*/ 0 w 92"/>
                <a:gd name="T11" fmla="*/ 0 h 5560"/>
                <a:gd name="T12" fmla="*/ 0 w 92"/>
                <a:gd name="T13" fmla="*/ 0 h 5560"/>
                <a:gd name="T14" fmla="*/ 0 w 92"/>
                <a:gd name="T15" fmla="*/ 0 h 5560"/>
                <a:gd name="T16" fmla="*/ 0 w 92"/>
                <a:gd name="T17" fmla="*/ 0 h 5560"/>
                <a:gd name="T18" fmla="*/ 0 w 92"/>
                <a:gd name="T19" fmla="*/ 0 h 55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560"/>
                <a:gd name="T32" fmla="*/ 92 w 92"/>
                <a:gd name="T33" fmla="*/ 5560 h 55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560">
                  <a:moveTo>
                    <a:pt x="47" y="5560"/>
                  </a:moveTo>
                  <a:lnTo>
                    <a:pt x="92" y="5509"/>
                  </a:lnTo>
                  <a:lnTo>
                    <a:pt x="92" y="0"/>
                  </a:lnTo>
                  <a:lnTo>
                    <a:pt x="0" y="0"/>
                  </a:lnTo>
                  <a:lnTo>
                    <a:pt x="0" y="5509"/>
                  </a:lnTo>
                  <a:lnTo>
                    <a:pt x="47" y="5458"/>
                  </a:lnTo>
                  <a:lnTo>
                    <a:pt x="47" y="5560"/>
                  </a:lnTo>
                  <a:lnTo>
                    <a:pt x="92" y="5560"/>
                  </a:lnTo>
                  <a:lnTo>
                    <a:pt x="92" y="5509"/>
                  </a:lnTo>
                  <a:lnTo>
                    <a:pt x="47" y="5560"/>
                  </a:lnTo>
                  <a:close/>
                </a:path>
              </a:pathLst>
            </a:custGeom>
            <a:solidFill>
              <a:srgbClr val="1F1A17"/>
            </a:solidFill>
            <a:ln w="9525">
              <a:noFill/>
              <a:round/>
              <a:headEnd/>
              <a:tailEnd/>
            </a:ln>
          </p:spPr>
          <p:txBody>
            <a:bodyPr/>
            <a:lstStyle/>
            <a:p>
              <a:endParaRPr lang="en-US" sz="2400"/>
            </a:p>
          </p:txBody>
        </p:sp>
        <p:sp>
          <p:nvSpPr>
            <p:cNvPr id="24" name="Freeform 22"/>
            <p:cNvSpPr>
              <a:spLocks/>
            </p:cNvSpPr>
            <p:nvPr/>
          </p:nvSpPr>
          <p:spPr bwMode="auto">
            <a:xfrm>
              <a:off x="3853" y="3718"/>
              <a:ext cx="1445" cy="15"/>
            </a:xfrm>
            <a:custGeom>
              <a:avLst/>
              <a:gdLst>
                <a:gd name="T0" fmla="*/ 0 w 8674"/>
                <a:gd name="T1" fmla="*/ 0 h 102"/>
                <a:gd name="T2" fmla="*/ 0 w 8674"/>
                <a:gd name="T3" fmla="*/ 0 h 102"/>
                <a:gd name="T4" fmla="*/ 1 w 8674"/>
                <a:gd name="T5" fmla="*/ 0 h 102"/>
                <a:gd name="T6" fmla="*/ 1 w 8674"/>
                <a:gd name="T7" fmla="*/ 0 h 102"/>
                <a:gd name="T8" fmla="*/ 0 w 8674"/>
                <a:gd name="T9" fmla="*/ 0 h 102"/>
                <a:gd name="T10" fmla="*/ 0 w 8674"/>
                <a:gd name="T11" fmla="*/ 0 h 102"/>
                <a:gd name="T12" fmla="*/ 0 w 8674"/>
                <a:gd name="T13" fmla="*/ 0 h 102"/>
                <a:gd name="T14" fmla="*/ 0 w 8674"/>
                <a:gd name="T15" fmla="*/ 0 h 102"/>
                <a:gd name="T16" fmla="*/ 0 w 8674"/>
                <a:gd name="T17" fmla="*/ 0 h 102"/>
                <a:gd name="T18" fmla="*/ 0 w 8674"/>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74"/>
                <a:gd name="T31" fmla="*/ 0 h 102"/>
                <a:gd name="T32" fmla="*/ 8674 w 8674"/>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74" h="102">
                  <a:moveTo>
                    <a:pt x="0" y="51"/>
                  </a:moveTo>
                  <a:lnTo>
                    <a:pt x="45" y="102"/>
                  </a:lnTo>
                  <a:lnTo>
                    <a:pt x="8674" y="102"/>
                  </a:lnTo>
                  <a:lnTo>
                    <a:pt x="8674"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25" name="Freeform 23"/>
            <p:cNvSpPr>
              <a:spLocks/>
            </p:cNvSpPr>
            <p:nvPr/>
          </p:nvSpPr>
          <p:spPr bwMode="auto">
            <a:xfrm>
              <a:off x="3853" y="2931"/>
              <a:ext cx="15" cy="795"/>
            </a:xfrm>
            <a:custGeom>
              <a:avLst/>
              <a:gdLst>
                <a:gd name="T0" fmla="*/ 0 w 91"/>
                <a:gd name="T1" fmla="*/ 0 h 5561"/>
                <a:gd name="T2" fmla="*/ 0 w 91"/>
                <a:gd name="T3" fmla="*/ 0 h 5561"/>
                <a:gd name="T4" fmla="*/ 0 w 91"/>
                <a:gd name="T5" fmla="*/ 0 h 5561"/>
                <a:gd name="T6" fmla="*/ 0 w 91"/>
                <a:gd name="T7" fmla="*/ 0 h 5561"/>
                <a:gd name="T8" fmla="*/ 0 w 91"/>
                <a:gd name="T9" fmla="*/ 0 h 5561"/>
                <a:gd name="T10" fmla="*/ 0 w 91"/>
                <a:gd name="T11" fmla="*/ 0 h 5561"/>
                <a:gd name="T12" fmla="*/ 0 w 91"/>
                <a:gd name="T13" fmla="*/ 0 h 5561"/>
                <a:gd name="T14" fmla="*/ 0 w 91"/>
                <a:gd name="T15" fmla="*/ 0 h 5561"/>
                <a:gd name="T16" fmla="*/ 0 w 91"/>
                <a:gd name="T17" fmla="*/ 0 h 5561"/>
                <a:gd name="T18" fmla="*/ 0 w 91"/>
                <a:gd name="T19" fmla="*/ 0 h 55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561"/>
                <a:gd name="T32" fmla="*/ 91 w 91"/>
                <a:gd name="T33" fmla="*/ 5561 h 55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561">
                  <a:moveTo>
                    <a:pt x="45" y="0"/>
                  </a:moveTo>
                  <a:lnTo>
                    <a:pt x="0" y="52"/>
                  </a:lnTo>
                  <a:lnTo>
                    <a:pt x="0" y="5561"/>
                  </a:lnTo>
                  <a:lnTo>
                    <a:pt x="91" y="5561"/>
                  </a:lnTo>
                  <a:lnTo>
                    <a:pt x="91" y="52"/>
                  </a:lnTo>
                  <a:lnTo>
                    <a:pt x="45" y="103"/>
                  </a:lnTo>
                  <a:lnTo>
                    <a:pt x="45" y="0"/>
                  </a:lnTo>
                  <a:lnTo>
                    <a:pt x="0" y="0"/>
                  </a:lnTo>
                  <a:lnTo>
                    <a:pt x="0" y="52"/>
                  </a:lnTo>
                  <a:lnTo>
                    <a:pt x="45" y="0"/>
                  </a:lnTo>
                  <a:close/>
                </a:path>
              </a:pathLst>
            </a:custGeom>
            <a:solidFill>
              <a:srgbClr val="1F1A17"/>
            </a:solidFill>
            <a:ln w="9525">
              <a:noFill/>
              <a:round/>
              <a:headEnd/>
              <a:tailEnd/>
            </a:ln>
          </p:spPr>
          <p:txBody>
            <a:bodyPr/>
            <a:lstStyle/>
            <a:p>
              <a:endParaRPr lang="en-US" sz="2400"/>
            </a:p>
          </p:txBody>
        </p:sp>
        <p:sp>
          <p:nvSpPr>
            <p:cNvPr id="26" name="Rectangle 24"/>
            <p:cNvSpPr>
              <a:spLocks noChangeArrowheads="1"/>
            </p:cNvSpPr>
            <p:nvPr/>
          </p:nvSpPr>
          <p:spPr bwMode="auto">
            <a:xfrm>
              <a:off x="3860"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27" name="Freeform 25"/>
            <p:cNvSpPr>
              <a:spLocks/>
            </p:cNvSpPr>
            <p:nvPr/>
          </p:nvSpPr>
          <p:spPr bwMode="auto">
            <a:xfrm>
              <a:off x="3860"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28" name="Freeform 26"/>
            <p:cNvSpPr>
              <a:spLocks/>
            </p:cNvSpPr>
            <p:nvPr/>
          </p:nvSpPr>
          <p:spPr bwMode="auto">
            <a:xfrm>
              <a:off x="4058"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29" name="Freeform 27"/>
            <p:cNvSpPr>
              <a:spLocks/>
            </p:cNvSpPr>
            <p:nvPr/>
          </p:nvSpPr>
          <p:spPr bwMode="auto">
            <a:xfrm>
              <a:off x="3853"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0" name="Freeform 28"/>
            <p:cNvSpPr>
              <a:spLocks/>
            </p:cNvSpPr>
            <p:nvPr/>
          </p:nvSpPr>
          <p:spPr bwMode="auto">
            <a:xfrm>
              <a:off x="3853" y="3522"/>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1" name="Rectangle 29"/>
            <p:cNvSpPr>
              <a:spLocks noChangeArrowheads="1"/>
            </p:cNvSpPr>
            <p:nvPr/>
          </p:nvSpPr>
          <p:spPr bwMode="auto">
            <a:xfrm>
              <a:off x="4066" y="3135"/>
              <a:ext cx="205" cy="591"/>
            </a:xfrm>
            <a:prstGeom prst="rect">
              <a:avLst/>
            </a:prstGeom>
            <a:solidFill>
              <a:srgbClr val="DC2B19"/>
            </a:solidFill>
            <a:ln w="9525">
              <a:noFill/>
              <a:miter lim="800000"/>
              <a:headEnd/>
              <a:tailEnd/>
            </a:ln>
          </p:spPr>
          <p:txBody>
            <a:bodyPr/>
            <a:lstStyle/>
            <a:p>
              <a:pPr eaLnBrk="0" hangingPunct="0"/>
              <a:endParaRPr lang="de-CH" sz="2400"/>
            </a:p>
          </p:txBody>
        </p:sp>
        <p:sp>
          <p:nvSpPr>
            <p:cNvPr id="32" name="Freeform 30"/>
            <p:cNvSpPr>
              <a:spLocks/>
            </p:cNvSpPr>
            <p:nvPr/>
          </p:nvSpPr>
          <p:spPr bwMode="auto">
            <a:xfrm>
              <a:off x="4066" y="312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1278" y="51"/>
                  </a:moveTo>
                  <a:lnTo>
                    <a:pt x="1233" y="0"/>
                  </a:lnTo>
                  <a:lnTo>
                    <a:pt x="0" y="0"/>
                  </a:lnTo>
                  <a:lnTo>
                    <a:pt x="0" y="102"/>
                  </a:lnTo>
                  <a:lnTo>
                    <a:pt x="1233" y="102"/>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33" name="Freeform 31"/>
            <p:cNvSpPr>
              <a:spLocks/>
            </p:cNvSpPr>
            <p:nvPr/>
          </p:nvSpPr>
          <p:spPr bwMode="auto">
            <a:xfrm>
              <a:off x="4264" y="3135"/>
              <a:ext cx="15" cy="598"/>
            </a:xfrm>
            <a:custGeom>
              <a:avLst/>
              <a:gdLst>
                <a:gd name="T0" fmla="*/ 0 w 92"/>
                <a:gd name="T1" fmla="*/ 0 h 4184"/>
                <a:gd name="T2" fmla="*/ 0 w 92"/>
                <a:gd name="T3" fmla="*/ 0 h 4184"/>
                <a:gd name="T4" fmla="*/ 0 w 92"/>
                <a:gd name="T5" fmla="*/ 0 h 4184"/>
                <a:gd name="T6" fmla="*/ 0 w 92"/>
                <a:gd name="T7" fmla="*/ 0 h 4184"/>
                <a:gd name="T8" fmla="*/ 0 w 92"/>
                <a:gd name="T9" fmla="*/ 0 h 4184"/>
                <a:gd name="T10" fmla="*/ 0 w 92"/>
                <a:gd name="T11" fmla="*/ 0 h 4184"/>
                <a:gd name="T12" fmla="*/ 0 w 92"/>
                <a:gd name="T13" fmla="*/ 0 h 4184"/>
                <a:gd name="T14" fmla="*/ 0 w 92"/>
                <a:gd name="T15" fmla="*/ 0 h 4184"/>
                <a:gd name="T16" fmla="*/ 0 w 92"/>
                <a:gd name="T17" fmla="*/ 0 h 4184"/>
                <a:gd name="T18" fmla="*/ 0 w 92"/>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84"/>
                <a:gd name="T32" fmla="*/ 92 w 92"/>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84">
                  <a:moveTo>
                    <a:pt x="47" y="4184"/>
                  </a:moveTo>
                  <a:lnTo>
                    <a:pt x="92" y="4133"/>
                  </a:lnTo>
                  <a:lnTo>
                    <a:pt x="92" y="0"/>
                  </a:lnTo>
                  <a:lnTo>
                    <a:pt x="0" y="0"/>
                  </a:lnTo>
                  <a:lnTo>
                    <a:pt x="0" y="4133"/>
                  </a:lnTo>
                  <a:lnTo>
                    <a:pt x="47" y="4082"/>
                  </a:lnTo>
                  <a:lnTo>
                    <a:pt x="47" y="4184"/>
                  </a:lnTo>
                  <a:lnTo>
                    <a:pt x="92" y="4184"/>
                  </a:lnTo>
                  <a:lnTo>
                    <a:pt x="92" y="4133"/>
                  </a:lnTo>
                  <a:lnTo>
                    <a:pt x="47" y="4184"/>
                  </a:lnTo>
                  <a:close/>
                </a:path>
              </a:pathLst>
            </a:custGeom>
            <a:solidFill>
              <a:srgbClr val="1F1A17"/>
            </a:solidFill>
            <a:ln w="9525">
              <a:noFill/>
              <a:round/>
              <a:headEnd/>
              <a:tailEnd/>
            </a:ln>
          </p:spPr>
          <p:txBody>
            <a:bodyPr/>
            <a:lstStyle/>
            <a:p>
              <a:endParaRPr lang="en-US" sz="2400"/>
            </a:p>
          </p:txBody>
        </p:sp>
        <p:sp>
          <p:nvSpPr>
            <p:cNvPr id="34" name="Freeform 32"/>
            <p:cNvSpPr>
              <a:spLocks/>
            </p:cNvSpPr>
            <p:nvPr/>
          </p:nvSpPr>
          <p:spPr bwMode="auto">
            <a:xfrm>
              <a:off x="4058"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35" name="Freeform 33"/>
            <p:cNvSpPr>
              <a:spLocks/>
            </p:cNvSpPr>
            <p:nvPr/>
          </p:nvSpPr>
          <p:spPr bwMode="auto">
            <a:xfrm>
              <a:off x="4058" y="3128"/>
              <a:ext cx="15" cy="598"/>
            </a:xfrm>
            <a:custGeom>
              <a:avLst/>
              <a:gdLst>
                <a:gd name="T0" fmla="*/ 0 w 91"/>
                <a:gd name="T1" fmla="*/ 0 h 4184"/>
                <a:gd name="T2" fmla="*/ 0 w 91"/>
                <a:gd name="T3" fmla="*/ 0 h 4184"/>
                <a:gd name="T4" fmla="*/ 0 w 91"/>
                <a:gd name="T5" fmla="*/ 0 h 4184"/>
                <a:gd name="T6" fmla="*/ 0 w 91"/>
                <a:gd name="T7" fmla="*/ 0 h 4184"/>
                <a:gd name="T8" fmla="*/ 0 w 91"/>
                <a:gd name="T9" fmla="*/ 0 h 4184"/>
                <a:gd name="T10" fmla="*/ 0 w 91"/>
                <a:gd name="T11" fmla="*/ 0 h 4184"/>
                <a:gd name="T12" fmla="*/ 0 w 91"/>
                <a:gd name="T13" fmla="*/ 0 h 4184"/>
                <a:gd name="T14" fmla="*/ 0 w 91"/>
                <a:gd name="T15" fmla="*/ 0 h 4184"/>
                <a:gd name="T16" fmla="*/ 0 w 91"/>
                <a:gd name="T17" fmla="*/ 0 h 4184"/>
                <a:gd name="T18" fmla="*/ 0 w 91"/>
                <a:gd name="T19" fmla="*/ 0 h 4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4184"/>
                <a:gd name="T32" fmla="*/ 91 w 91"/>
                <a:gd name="T33" fmla="*/ 4184 h 41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4184">
                  <a:moveTo>
                    <a:pt x="45" y="0"/>
                  </a:moveTo>
                  <a:lnTo>
                    <a:pt x="0" y="51"/>
                  </a:lnTo>
                  <a:lnTo>
                    <a:pt x="0" y="4184"/>
                  </a:lnTo>
                  <a:lnTo>
                    <a:pt x="91" y="4184"/>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36" name="Rectangle 34"/>
            <p:cNvSpPr>
              <a:spLocks noChangeArrowheads="1"/>
            </p:cNvSpPr>
            <p:nvPr/>
          </p:nvSpPr>
          <p:spPr bwMode="auto">
            <a:xfrm>
              <a:off x="4271" y="3332"/>
              <a:ext cx="206" cy="394"/>
            </a:xfrm>
            <a:prstGeom prst="rect">
              <a:avLst/>
            </a:prstGeom>
            <a:solidFill>
              <a:srgbClr val="DC2B19"/>
            </a:solidFill>
            <a:ln w="9525">
              <a:noFill/>
              <a:miter lim="800000"/>
              <a:headEnd/>
              <a:tailEnd/>
            </a:ln>
          </p:spPr>
          <p:txBody>
            <a:bodyPr/>
            <a:lstStyle/>
            <a:p>
              <a:pPr eaLnBrk="0" hangingPunct="0"/>
              <a:endParaRPr lang="de-CH" sz="2400"/>
            </a:p>
          </p:txBody>
        </p:sp>
        <p:sp>
          <p:nvSpPr>
            <p:cNvPr id="37" name="Freeform 35"/>
            <p:cNvSpPr>
              <a:spLocks/>
            </p:cNvSpPr>
            <p:nvPr/>
          </p:nvSpPr>
          <p:spPr bwMode="auto">
            <a:xfrm>
              <a:off x="4264" y="3325"/>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92" y="51"/>
                  </a:moveTo>
                  <a:lnTo>
                    <a:pt x="47" y="102"/>
                  </a:lnTo>
                  <a:lnTo>
                    <a:pt x="1279" y="102"/>
                  </a:lnTo>
                  <a:lnTo>
                    <a:pt x="1279" y="0"/>
                  </a:lnTo>
                  <a:lnTo>
                    <a:pt x="47" y="0"/>
                  </a:lnTo>
                  <a:lnTo>
                    <a:pt x="0" y="51"/>
                  </a:lnTo>
                  <a:lnTo>
                    <a:pt x="47" y="0"/>
                  </a:lnTo>
                  <a:lnTo>
                    <a:pt x="0" y="0"/>
                  </a:lnTo>
                  <a:lnTo>
                    <a:pt x="0" y="51"/>
                  </a:lnTo>
                  <a:lnTo>
                    <a:pt x="92" y="51"/>
                  </a:lnTo>
                  <a:close/>
                </a:path>
              </a:pathLst>
            </a:custGeom>
            <a:solidFill>
              <a:srgbClr val="1F1A17"/>
            </a:solidFill>
            <a:ln w="9525">
              <a:noFill/>
              <a:round/>
              <a:headEnd/>
              <a:tailEnd/>
            </a:ln>
          </p:spPr>
          <p:txBody>
            <a:bodyPr/>
            <a:lstStyle/>
            <a:p>
              <a:endParaRPr lang="en-US" sz="2400"/>
            </a:p>
          </p:txBody>
        </p:sp>
        <p:sp>
          <p:nvSpPr>
            <p:cNvPr id="38" name="Freeform 36"/>
            <p:cNvSpPr>
              <a:spLocks/>
            </p:cNvSpPr>
            <p:nvPr/>
          </p:nvSpPr>
          <p:spPr bwMode="auto">
            <a:xfrm>
              <a:off x="4264" y="3332"/>
              <a:ext cx="15" cy="401"/>
            </a:xfrm>
            <a:custGeom>
              <a:avLst/>
              <a:gdLst>
                <a:gd name="T0" fmla="*/ 0 w 92"/>
                <a:gd name="T1" fmla="*/ 0 h 2806"/>
                <a:gd name="T2" fmla="*/ 0 w 92"/>
                <a:gd name="T3" fmla="*/ 0 h 2806"/>
                <a:gd name="T4" fmla="*/ 0 w 92"/>
                <a:gd name="T5" fmla="*/ 0 h 2806"/>
                <a:gd name="T6" fmla="*/ 0 w 92"/>
                <a:gd name="T7" fmla="*/ 0 h 2806"/>
                <a:gd name="T8" fmla="*/ 0 w 92"/>
                <a:gd name="T9" fmla="*/ 0 h 2806"/>
                <a:gd name="T10" fmla="*/ 0 w 92"/>
                <a:gd name="T11" fmla="*/ 0 h 2806"/>
                <a:gd name="T12" fmla="*/ 0 w 92"/>
                <a:gd name="T13" fmla="*/ 0 h 2806"/>
                <a:gd name="T14" fmla="*/ 0 w 92"/>
                <a:gd name="T15" fmla="*/ 0 h 2806"/>
                <a:gd name="T16" fmla="*/ 0 w 92"/>
                <a:gd name="T17" fmla="*/ 0 h 2806"/>
                <a:gd name="T18" fmla="*/ 0 w 92"/>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806"/>
                <a:gd name="T32" fmla="*/ 92 w 92"/>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806">
                  <a:moveTo>
                    <a:pt x="47" y="2704"/>
                  </a:moveTo>
                  <a:lnTo>
                    <a:pt x="92" y="2755"/>
                  </a:lnTo>
                  <a:lnTo>
                    <a:pt x="92" y="0"/>
                  </a:lnTo>
                  <a:lnTo>
                    <a:pt x="0" y="0"/>
                  </a:lnTo>
                  <a:lnTo>
                    <a:pt x="0" y="2755"/>
                  </a:lnTo>
                  <a:lnTo>
                    <a:pt x="47" y="2806"/>
                  </a:lnTo>
                  <a:lnTo>
                    <a:pt x="0" y="2755"/>
                  </a:lnTo>
                  <a:lnTo>
                    <a:pt x="0" y="2806"/>
                  </a:lnTo>
                  <a:lnTo>
                    <a:pt x="47" y="2806"/>
                  </a:lnTo>
                  <a:lnTo>
                    <a:pt x="47" y="2704"/>
                  </a:lnTo>
                  <a:close/>
                </a:path>
              </a:pathLst>
            </a:custGeom>
            <a:solidFill>
              <a:srgbClr val="1F1A17"/>
            </a:solidFill>
            <a:ln w="9525">
              <a:noFill/>
              <a:round/>
              <a:headEnd/>
              <a:tailEnd/>
            </a:ln>
          </p:spPr>
          <p:txBody>
            <a:bodyPr/>
            <a:lstStyle/>
            <a:p>
              <a:endParaRPr lang="en-US" sz="2400"/>
            </a:p>
          </p:txBody>
        </p:sp>
        <p:sp>
          <p:nvSpPr>
            <p:cNvPr id="39" name="Freeform 37"/>
            <p:cNvSpPr>
              <a:spLocks/>
            </p:cNvSpPr>
            <p:nvPr/>
          </p:nvSpPr>
          <p:spPr bwMode="auto">
            <a:xfrm>
              <a:off x="4271" y="3718"/>
              <a:ext cx="213" cy="15"/>
            </a:xfrm>
            <a:custGeom>
              <a:avLst/>
              <a:gdLst>
                <a:gd name="T0" fmla="*/ 0 w 1277"/>
                <a:gd name="T1" fmla="*/ 0 h 102"/>
                <a:gd name="T2" fmla="*/ 0 w 1277"/>
                <a:gd name="T3" fmla="*/ 0 h 102"/>
                <a:gd name="T4" fmla="*/ 0 w 1277"/>
                <a:gd name="T5" fmla="*/ 0 h 102"/>
                <a:gd name="T6" fmla="*/ 0 w 1277"/>
                <a:gd name="T7" fmla="*/ 0 h 102"/>
                <a:gd name="T8" fmla="*/ 0 w 1277"/>
                <a:gd name="T9" fmla="*/ 0 h 102"/>
                <a:gd name="T10" fmla="*/ 0 w 1277"/>
                <a:gd name="T11" fmla="*/ 0 h 102"/>
                <a:gd name="T12" fmla="*/ 0 w 1277"/>
                <a:gd name="T13" fmla="*/ 0 h 102"/>
                <a:gd name="T14" fmla="*/ 0 w 1277"/>
                <a:gd name="T15" fmla="*/ 0 h 102"/>
                <a:gd name="T16" fmla="*/ 0 w 1277"/>
                <a:gd name="T17" fmla="*/ 0 h 102"/>
                <a:gd name="T18" fmla="*/ 0 w 127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7"/>
                <a:gd name="T31" fmla="*/ 0 h 102"/>
                <a:gd name="T32" fmla="*/ 1277 w 1277"/>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7" h="102">
                  <a:moveTo>
                    <a:pt x="1186" y="51"/>
                  </a:moveTo>
                  <a:lnTo>
                    <a:pt x="1232" y="0"/>
                  </a:lnTo>
                  <a:lnTo>
                    <a:pt x="0" y="0"/>
                  </a:lnTo>
                  <a:lnTo>
                    <a:pt x="0" y="102"/>
                  </a:lnTo>
                  <a:lnTo>
                    <a:pt x="1232" y="102"/>
                  </a:lnTo>
                  <a:lnTo>
                    <a:pt x="1277" y="51"/>
                  </a:lnTo>
                  <a:lnTo>
                    <a:pt x="1232" y="102"/>
                  </a:lnTo>
                  <a:lnTo>
                    <a:pt x="1277" y="102"/>
                  </a:lnTo>
                  <a:lnTo>
                    <a:pt x="1277" y="51"/>
                  </a:lnTo>
                  <a:lnTo>
                    <a:pt x="1186" y="51"/>
                  </a:lnTo>
                  <a:close/>
                </a:path>
              </a:pathLst>
            </a:custGeom>
            <a:solidFill>
              <a:srgbClr val="1F1A17"/>
            </a:solidFill>
            <a:ln w="9525">
              <a:noFill/>
              <a:round/>
              <a:headEnd/>
              <a:tailEnd/>
            </a:ln>
          </p:spPr>
          <p:txBody>
            <a:bodyPr/>
            <a:lstStyle/>
            <a:p>
              <a:endParaRPr lang="en-US" sz="2400"/>
            </a:p>
          </p:txBody>
        </p:sp>
        <p:sp>
          <p:nvSpPr>
            <p:cNvPr id="40" name="Freeform 38"/>
            <p:cNvSpPr>
              <a:spLocks/>
            </p:cNvSpPr>
            <p:nvPr/>
          </p:nvSpPr>
          <p:spPr bwMode="auto">
            <a:xfrm>
              <a:off x="4469" y="3325"/>
              <a:ext cx="15" cy="401"/>
            </a:xfrm>
            <a:custGeom>
              <a:avLst/>
              <a:gdLst>
                <a:gd name="T0" fmla="*/ 0 w 91"/>
                <a:gd name="T1" fmla="*/ 0 h 2806"/>
                <a:gd name="T2" fmla="*/ 0 w 91"/>
                <a:gd name="T3" fmla="*/ 0 h 2806"/>
                <a:gd name="T4" fmla="*/ 0 w 91"/>
                <a:gd name="T5" fmla="*/ 0 h 2806"/>
                <a:gd name="T6" fmla="*/ 0 w 91"/>
                <a:gd name="T7" fmla="*/ 0 h 2806"/>
                <a:gd name="T8" fmla="*/ 0 w 91"/>
                <a:gd name="T9" fmla="*/ 0 h 2806"/>
                <a:gd name="T10" fmla="*/ 0 w 91"/>
                <a:gd name="T11" fmla="*/ 0 h 2806"/>
                <a:gd name="T12" fmla="*/ 0 w 91"/>
                <a:gd name="T13" fmla="*/ 0 h 2806"/>
                <a:gd name="T14" fmla="*/ 0 w 91"/>
                <a:gd name="T15" fmla="*/ 0 h 2806"/>
                <a:gd name="T16" fmla="*/ 0 w 91"/>
                <a:gd name="T17" fmla="*/ 0 h 2806"/>
                <a:gd name="T18" fmla="*/ 0 w 91"/>
                <a:gd name="T19" fmla="*/ 0 h 2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806"/>
                <a:gd name="T32" fmla="*/ 91 w 91"/>
                <a:gd name="T33" fmla="*/ 2806 h 2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806">
                  <a:moveTo>
                    <a:pt x="46" y="102"/>
                  </a:moveTo>
                  <a:lnTo>
                    <a:pt x="0" y="51"/>
                  </a:lnTo>
                  <a:lnTo>
                    <a:pt x="0" y="2806"/>
                  </a:lnTo>
                  <a:lnTo>
                    <a:pt x="91" y="2806"/>
                  </a:lnTo>
                  <a:lnTo>
                    <a:pt x="91" y="51"/>
                  </a:lnTo>
                  <a:lnTo>
                    <a:pt x="46" y="0"/>
                  </a:lnTo>
                  <a:lnTo>
                    <a:pt x="91" y="51"/>
                  </a:lnTo>
                  <a:lnTo>
                    <a:pt x="91" y="0"/>
                  </a:lnTo>
                  <a:lnTo>
                    <a:pt x="46" y="0"/>
                  </a:lnTo>
                  <a:lnTo>
                    <a:pt x="46" y="102"/>
                  </a:lnTo>
                  <a:close/>
                </a:path>
              </a:pathLst>
            </a:custGeom>
            <a:solidFill>
              <a:srgbClr val="1F1A17"/>
            </a:solidFill>
            <a:ln w="9525">
              <a:noFill/>
              <a:round/>
              <a:headEnd/>
              <a:tailEnd/>
            </a:ln>
          </p:spPr>
          <p:txBody>
            <a:bodyPr/>
            <a:lstStyle/>
            <a:p>
              <a:endParaRPr lang="en-US" sz="2400"/>
            </a:p>
          </p:txBody>
        </p:sp>
        <p:sp>
          <p:nvSpPr>
            <p:cNvPr id="41" name="Rectangle 39"/>
            <p:cNvSpPr>
              <a:spLocks noChangeArrowheads="1"/>
            </p:cNvSpPr>
            <p:nvPr/>
          </p:nvSpPr>
          <p:spPr bwMode="auto">
            <a:xfrm>
              <a:off x="4477"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42" name="Freeform 40"/>
            <p:cNvSpPr>
              <a:spLocks/>
            </p:cNvSpPr>
            <p:nvPr/>
          </p:nvSpPr>
          <p:spPr bwMode="auto">
            <a:xfrm>
              <a:off x="4477"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2" y="0"/>
                  </a:lnTo>
                  <a:lnTo>
                    <a:pt x="0" y="0"/>
                  </a:lnTo>
                  <a:lnTo>
                    <a:pt x="0" y="101"/>
                  </a:lnTo>
                  <a:lnTo>
                    <a:pt x="1232" y="101"/>
                  </a:lnTo>
                  <a:lnTo>
                    <a:pt x="1187" y="51"/>
                  </a:lnTo>
                  <a:lnTo>
                    <a:pt x="1278" y="51"/>
                  </a:lnTo>
                  <a:lnTo>
                    <a:pt x="1278" y="0"/>
                  </a:lnTo>
                  <a:lnTo>
                    <a:pt x="1232" y="0"/>
                  </a:lnTo>
                  <a:lnTo>
                    <a:pt x="1278" y="51"/>
                  </a:lnTo>
                  <a:close/>
                </a:path>
              </a:pathLst>
            </a:custGeom>
            <a:solidFill>
              <a:srgbClr val="1F1A17"/>
            </a:solidFill>
            <a:ln w="9525">
              <a:noFill/>
              <a:round/>
              <a:headEnd/>
              <a:tailEnd/>
            </a:ln>
          </p:spPr>
          <p:txBody>
            <a:bodyPr/>
            <a:lstStyle/>
            <a:p>
              <a:endParaRPr lang="en-US" sz="2400"/>
            </a:p>
          </p:txBody>
        </p:sp>
        <p:sp>
          <p:nvSpPr>
            <p:cNvPr id="43" name="Freeform 41"/>
            <p:cNvSpPr>
              <a:spLocks/>
            </p:cNvSpPr>
            <p:nvPr/>
          </p:nvSpPr>
          <p:spPr bwMode="auto">
            <a:xfrm>
              <a:off x="4674" y="3595"/>
              <a:ext cx="16" cy="138"/>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5" y="969"/>
                  </a:moveTo>
                  <a:lnTo>
                    <a:pt x="91" y="918"/>
                  </a:lnTo>
                  <a:lnTo>
                    <a:pt x="91" y="0"/>
                  </a:lnTo>
                  <a:lnTo>
                    <a:pt x="0" y="0"/>
                  </a:lnTo>
                  <a:lnTo>
                    <a:pt x="0" y="918"/>
                  </a:lnTo>
                  <a:lnTo>
                    <a:pt x="45" y="867"/>
                  </a:lnTo>
                  <a:lnTo>
                    <a:pt x="45" y="969"/>
                  </a:lnTo>
                  <a:lnTo>
                    <a:pt x="91" y="969"/>
                  </a:lnTo>
                  <a:lnTo>
                    <a:pt x="91" y="918"/>
                  </a:lnTo>
                  <a:lnTo>
                    <a:pt x="45" y="969"/>
                  </a:lnTo>
                  <a:close/>
                </a:path>
              </a:pathLst>
            </a:custGeom>
            <a:solidFill>
              <a:srgbClr val="1F1A17"/>
            </a:solidFill>
            <a:ln w="9525">
              <a:noFill/>
              <a:round/>
              <a:headEnd/>
              <a:tailEnd/>
            </a:ln>
          </p:spPr>
          <p:txBody>
            <a:bodyPr/>
            <a:lstStyle/>
            <a:p>
              <a:endParaRPr lang="en-US" sz="2400"/>
            </a:p>
          </p:txBody>
        </p:sp>
        <p:sp>
          <p:nvSpPr>
            <p:cNvPr id="44" name="Freeform 42"/>
            <p:cNvSpPr>
              <a:spLocks/>
            </p:cNvSpPr>
            <p:nvPr/>
          </p:nvSpPr>
          <p:spPr bwMode="auto">
            <a:xfrm>
              <a:off x="4469" y="3718"/>
              <a:ext cx="213"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6" y="102"/>
                  </a:lnTo>
                  <a:lnTo>
                    <a:pt x="1278" y="102"/>
                  </a:lnTo>
                  <a:lnTo>
                    <a:pt x="1278" y="0"/>
                  </a:lnTo>
                  <a:lnTo>
                    <a:pt x="46" y="0"/>
                  </a:lnTo>
                  <a:lnTo>
                    <a:pt x="91"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45" name="Freeform 43"/>
            <p:cNvSpPr>
              <a:spLocks/>
            </p:cNvSpPr>
            <p:nvPr/>
          </p:nvSpPr>
          <p:spPr bwMode="auto">
            <a:xfrm>
              <a:off x="4469" y="3587"/>
              <a:ext cx="15" cy="139"/>
            </a:xfrm>
            <a:custGeom>
              <a:avLst/>
              <a:gdLst>
                <a:gd name="T0" fmla="*/ 0 w 91"/>
                <a:gd name="T1" fmla="*/ 0 h 969"/>
                <a:gd name="T2" fmla="*/ 0 w 91"/>
                <a:gd name="T3" fmla="*/ 0 h 969"/>
                <a:gd name="T4" fmla="*/ 0 w 91"/>
                <a:gd name="T5" fmla="*/ 0 h 969"/>
                <a:gd name="T6" fmla="*/ 0 w 91"/>
                <a:gd name="T7" fmla="*/ 0 h 969"/>
                <a:gd name="T8" fmla="*/ 0 w 91"/>
                <a:gd name="T9" fmla="*/ 0 h 969"/>
                <a:gd name="T10" fmla="*/ 0 w 91"/>
                <a:gd name="T11" fmla="*/ 0 h 969"/>
                <a:gd name="T12" fmla="*/ 0 w 91"/>
                <a:gd name="T13" fmla="*/ 0 h 969"/>
                <a:gd name="T14" fmla="*/ 0 w 91"/>
                <a:gd name="T15" fmla="*/ 0 h 969"/>
                <a:gd name="T16" fmla="*/ 0 w 91"/>
                <a:gd name="T17" fmla="*/ 0 h 969"/>
                <a:gd name="T18" fmla="*/ 0 w 91"/>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69"/>
                <a:gd name="T32" fmla="*/ 91 w 91"/>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69">
                  <a:moveTo>
                    <a:pt x="46" y="0"/>
                  </a:moveTo>
                  <a:lnTo>
                    <a:pt x="0" y="51"/>
                  </a:lnTo>
                  <a:lnTo>
                    <a:pt x="0" y="969"/>
                  </a:lnTo>
                  <a:lnTo>
                    <a:pt x="91" y="969"/>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46" name="Rectangle 44"/>
            <p:cNvSpPr>
              <a:spLocks noChangeArrowheads="1"/>
            </p:cNvSpPr>
            <p:nvPr/>
          </p:nvSpPr>
          <p:spPr bwMode="auto">
            <a:xfrm>
              <a:off x="4682" y="3529"/>
              <a:ext cx="206" cy="197"/>
            </a:xfrm>
            <a:prstGeom prst="rect">
              <a:avLst/>
            </a:prstGeom>
            <a:solidFill>
              <a:srgbClr val="DC2B19"/>
            </a:solidFill>
            <a:ln w="9525">
              <a:noFill/>
              <a:miter lim="800000"/>
              <a:headEnd/>
              <a:tailEnd/>
            </a:ln>
          </p:spPr>
          <p:txBody>
            <a:bodyPr/>
            <a:lstStyle/>
            <a:p>
              <a:pPr eaLnBrk="0" hangingPunct="0"/>
              <a:endParaRPr lang="de-CH" sz="2400"/>
            </a:p>
          </p:txBody>
        </p:sp>
        <p:sp>
          <p:nvSpPr>
            <p:cNvPr id="47" name="Freeform 45"/>
            <p:cNvSpPr>
              <a:spLocks/>
            </p:cNvSpPr>
            <p:nvPr/>
          </p:nvSpPr>
          <p:spPr bwMode="auto">
            <a:xfrm>
              <a:off x="4682" y="3522"/>
              <a:ext cx="213" cy="14"/>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279" y="51"/>
                  </a:moveTo>
                  <a:lnTo>
                    <a:pt x="1233" y="0"/>
                  </a:lnTo>
                  <a:lnTo>
                    <a:pt x="0" y="0"/>
                  </a:lnTo>
                  <a:lnTo>
                    <a:pt x="0" y="102"/>
                  </a:lnTo>
                  <a:lnTo>
                    <a:pt x="1233" y="102"/>
                  </a:lnTo>
                  <a:lnTo>
                    <a:pt x="1188" y="51"/>
                  </a:lnTo>
                  <a:lnTo>
                    <a:pt x="1279" y="51"/>
                  </a:lnTo>
                  <a:lnTo>
                    <a:pt x="1279" y="0"/>
                  </a:lnTo>
                  <a:lnTo>
                    <a:pt x="1233" y="0"/>
                  </a:lnTo>
                  <a:lnTo>
                    <a:pt x="1279" y="51"/>
                  </a:lnTo>
                  <a:close/>
                </a:path>
              </a:pathLst>
            </a:custGeom>
            <a:solidFill>
              <a:srgbClr val="1F1A17"/>
            </a:solidFill>
            <a:ln w="9525">
              <a:noFill/>
              <a:round/>
              <a:headEnd/>
              <a:tailEnd/>
            </a:ln>
          </p:spPr>
          <p:txBody>
            <a:bodyPr/>
            <a:lstStyle/>
            <a:p>
              <a:endParaRPr lang="en-US" sz="2400"/>
            </a:p>
          </p:txBody>
        </p:sp>
        <p:sp>
          <p:nvSpPr>
            <p:cNvPr id="48" name="Freeform 46"/>
            <p:cNvSpPr>
              <a:spLocks/>
            </p:cNvSpPr>
            <p:nvPr/>
          </p:nvSpPr>
          <p:spPr bwMode="auto">
            <a:xfrm>
              <a:off x="4880" y="3529"/>
              <a:ext cx="15"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1429"/>
                  </a:moveTo>
                  <a:lnTo>
                    <a:pt x="91" y="1378"/>
                  </a:lnTo>
                  <a:lnTo>
                    <a:pt x="91" y="0"/>
                  </a:lnTo>
                  <a:lnTo>
                    <a:pt x="0" y="0"/>
                  </a:lnTo>
                  <a:lnTo>
                    <a:pt x="0" y="1378"/>
                  </a:lnTo>
                  <a:lnTo>
                    <a:pt x="45" y="1327"/>
                  </a:lnTo>
                  <a:lnTo>
                    <a:pt x="45" y="1429"/>
                  </a:lnTo>
                  <a:lnTo>
                    <a:pt x="91" y="1429"/>
                  </a:lnTo>
                  <a:lnTo>
                    <a:pt x="91" y="1378"/>
                  </a:lnTo>
                  <a:lnTo>
                    <a:pt x="45" y="1429"/>
                  </a:lnTo>
                  <a:close/>
                </a:path>
              </a:pathLst>
            </a:custGeom>
            <a:solidFill>
              <a:srgbClr val="1F1A17"/>
            </a:solidFill>
            <a:ln w="9525">
              <a:noFill/>
              <a:round/>
              <a:headEnd/>
              <a:tailEnd/>
            </a:ln>
          </p:spPr>
          <p:txBody>
            <a:bodyPr/>
            <a:lstStyle/>
            <a:p>
              <a:endParaRPr lang="en-US" sz="2400"/>
            </a:p>
          </p:txBody>
        </p:sp>
        <p:sp>
          <p:nvSpPr>
            <p:cNvPr id="49" name="Freeform 47"/>
            <p:cNvSpPr>
              <a:spLocks/>
            </p:cNvSpPr>
            <p:nvPr/>
          </p:nvSpPr>
          <p:spPr bwMode="auto">
            <a:xfrm>
              <a:off x="4674" y="3718"/>
              <a:ext cx="214" cy="15"/>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0" y="51"/>
                  </a:moveTo>
                  <a:lnTo>
                    <a:pt x="45" y="102"/>
                  </a:lnTo>
                  <a:lnTo>
                    <a:pt x="1278" y="102"/>
                  </a:lnTo>
                  <a:lnTo>
                    <a:pt x="1278" y="0"/>
                  </a:lnTo>
                  <a:lnTo>
                    <a:pt x="45" y="0"/>
                  </a:lnTo>
                  <a:lnTo>
                    <a:pt x="91" y="51"/>
                  </a:lnTo>
                  <a:lnTo>
                    <a:pt x="0" y="51"/>
                  </a:lnTo>
                  <a:lnTo>
                    <a:pt x="0" y="102"/>
                  </a:lnTo>
                  <a:lnTo>
                    <a:pt x="45" y="102"/>
                  </a:lnTo>
                  <a:lnTo>
                    <a:pt x="0" y="51"/>
                  </a:lnTo>
                  <a:close/>
                </a:path>
              </a:pathLst>
            </a:custGeom>
            <a:solidFill>
              <a:srgbClr val="1F1A17"/>
            </a:solidFill>
            <a:ln w="9525">
              <a:noFill/>
              <a:round/>
              <a:headEnd/>
              <a:tailEnd/>
            </a:ln>
          </p:spPr>
          <p:txBody>
            <a:bodyPr/>
            <a:lstStyle/>
            <a:p>
              <a:endParaRPr lang="en-US" sz="2400"/>
            </a:p>
          </p:txBody>
        </p:sp>
        <p:sp>
          <p:nvSpPr>
            <p:cNvPr id="50" name="Freeform 48"/>
            <p:cNvSpPr>
              <a:spLocks/>
            </p:cNvSpPr>
            <p:nvPr/>
          </p:nvSpPr>
          <p:spPr bwMode="auto">
            <a:xfrm>
              <a:off x="4674" y="3522"/>
              <a:ext cx="16" cy="204"/>
            </a:xfrm>
            <a:custGeom>
              <a:avLst/>
              <a:gdLst>
                <a:gd name="T0" fmla="*/ 0 w 91"/>
                <a:gd name="T1" fmla="*/ 0 h 1429"/>
                <a:gd name="T2" fmla="*/ 0 w 91"/>
                <a:gd name="T3" fmla="*/ 0 h 1429"/>
                <a:gd name="T4" fmla="*/ 0 w 91"/>
                <a:gd name="T5" fmla="*/ 0 h 1429"/>
                <a:gd name="T6" fmla="*/ 0 w 91"/>
                <a:gd name="T7" fmla="*/ 0 h 1429"/>
                <a:gd name="T8" fmla="*/ 0 w 91"/>
                <a:gd name="T9" fmla="*/ 0 h 1429"/>
                <a:gd name="T10" fmla="*/ 0 w 91"/>
                <a:gd name="T11" fmla="*/ 0 h 1429"/>
                <a:gd name="T12" fmla="*/ 0 w 91"/>
                <a:gd name="T13" fmla="*/ 0 h 1429"/>
                <a:gd name="T14" fmla="*/ 0 w 91"/>
                <a:gd name="T15" fmla="*/ 0 h 1429"/>
                <a:gd name="T16" fmla="*/ 0 w 91"/>
                <a:gd name="T17" fmla="*/ 0 h 1429"/>
                <a:gd name="T18" fmla="*/ 0 w 91"/>
                <a:gd name="T19" fmla="*/ 0 h 14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29"/>
                <a:gd name="T32" fmla="*/ 91 w 91"/>
                <a:gd name="T33" fmla="*/ 1429 h 14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29">
                  <a:moveTo>
                    <a:pt x="45" y="0"/>
                  </a:moveTo>
                  <a:lnTo>
                    <a:pt x="0" y="51"/>
                  </a:lnTo>
                  <a:lnTo>
                    <a:pt x="0" y="1429"/>
                  </a:lnTo>
                  <a:lnTo>
                    <a:pt x="91" y="1429"/>
                  </a:lnTo>
                  <a:lnTo>
                    <a:pt x="91" y="51"/>
                  </a:lnTo>
                  <a:lnTo>
                    <a:pt x="45" y="102"/>
                  </a:lnTo>
                  <a:lnTo>
                    <a:pt x="45" y="0"/>
                  </a:lnTo>
                  <a:lnTo>
                    <a:pt x="0" y="0"/>
                  </a:lnTo>
                  <a:lnTo>
                    <a:pt x="0" y="51"/>
                  </a:lnTo>
                  <a:lnTo>
                    <a:pt x="45" y="0"/>
                  </a:lnTo>
                  <a:close/>
                </a:path>
              </a:pathLst>
            </a:custGeom>
            <a:solidFill>
              <a:srgbClr val="1F1A17"/>
            </a:solidFill>
            <a:ln w="9525">
              <a:noFill/>
              <a:round/>
              <a:headEnd/>
              <a:tailEnd/>
            </a:ln>
          </p:spPr>
          <p:txBody>
            <a:bodyPr/>
            <a:lstStyle/>
            <a:p>
              <a:endParaRPr lang="en-US" sz="2400"/>
            </a:p>
          </p:txBody>
        </p:sp>
        <p:sp>
          <p:nvSpPr>
            <p:cNvPr id="51" name="Rectangle 49"/>
            <p:cNvSpPr>
              <a:spLocks noChangeArrowheads="1"/>
            </p:cNvSpPr>
            <p:nvPr/>
          </p:nvSpPr>
          <p:spPr bwMode="auto">
            <a:xfrm>
              <a:off x="4888" y="3660"/>
              <a:ext cx="205" cy="66"/>
            </a:xfrm>
            <a:prstGeom prst="rect">
              <a:avLst/>
            </a:prstGeom>
            <a:solidFill>
              <a:srgbClr val="DC2B19"/>
            </a:solidFill>
            <a:ln w="9525">
              <a:noFill/>
              <a:miter lim="800000"/>
              <a:headEnd/>
              <a:tailEnd/>
            </a:ln>
          </p:spPr>
          <p:txBody>
            <a:bodyPr/>
            <a:lstStyle/>
            <a:p>
              <a:pPr eaLnBrk="0" hangingPunct="0"/>
              <a:endParaRPr lang="de-CH" sz="2400"/>
            </a:p>
          </p:txBody>
        </p:sp>
        <p:sp>
          <p:nvSpPr>
            <p:cNvPr id="52" name="Freeform 50"/>
            <p:cNvSpPr>
              <a:spLocks/>
            </p:cNvSpPr>
            <p:nvPr/>
          </p:nvSpPr>
          <p:spPr bwMode="auto">
            <a:xfrm>
              <a:off x="4880" y="3653"/>
              <a:ext cx="213" cy="14"/>
            </a:xfrm>
            <a:custGeom>
              <a:avLst/>
              <a:gdLst>
                <a:gd name="T0" fmla="*/ 0 w 1278"/>
                <a:gd name="T1" fmla="*/ 0 h 102"/>
                <a:gd name="T2" fmla="*/ 0 w 1278"/>
                <a:gd name="T3" fmla="*/ 0 h 102"/>
                <a:gd name="T4" fmla="*/ 0 w 1278"/>
                <a:gd name="T5" fmla="*/ 0 h 102"/>
                <a:gd name="T6" fmla="*/ 0 w 1278"/>
                <a:gd name="T7" fmla="*/ 0 h 102"/>
                <a:gd name="T8" fmla="*/ 0 w 1278"/>
                <a:gd name="T9" fmla="*/ 0 h 102"/>
                <a:gd name="T10" fmla="*/ 0 w 1278"/>
                <a:gd name="T11" fmla="*/ 0 h 102"/>
                <a:gd name="T12" fmla="*/ 0 w 1278"/>
                <a:gd name="T13" fmla="*/ 0 h 102"/>
                <a:gd name="T14" fmla="*/ 0 w 1278"/>
                <a:gd name="T15" fmla="*/ 0 h 102"/>
                <a:gd name="T16" fmla="*/ 0 w 1278"/>
                <a:gd name="T17" fmla="*/ 0 h 102"/>
                <a:gd name="T18" fmla="*/ 0 w 1278"/>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2"/>
                <a:gd name="T32" fmla="*/ 1278 w 1278"/>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2">
                  <a:moveTo>
                    <a:pt x="91" y="51"/>
                  </a:moveTo>
                  <a:lnTo>
                    <a:pt x="45" y="102"/>
                  </a:lnTo>
                  <a:lnTo>
                    <a:pt x="1278" y="102"/>
                  </a:lnTo>
                  <a:lnTo>
                    <a:pt x="1278" y="0"/>
                  </a:lnTo>
                  <a:lnTo>
                    <a:pt x="45" y="0"/>
                  </a:lnTo>
                  <a:lnTo>
                    <a:pt x="0" y="51"/>
                  </a:lnTo>
                  <a:lnTo>
                    <a:pt x="45" y="0"/>
                  </a:lnTo>
                  <a:lnTo>
                    <a:pt x="0" y="0"/>
                  </a:lnTo>
                  <a:lnTo>
                    <a:pt x="0" y="51"/>
                  </a:lnTo>
                  <a:lnTo>
                    <a:pt x="91" y="51"/>
                  </a:lnTo>
                  <a:close/>
                </a:path>
              </a:pathLst>
            </a:custGeom>
            <a:solidFill>
              <a:srgbClr val="1F1A17"/>
            </a:solidFill>
            <a:ln w="9525">
              <a:noFill/>
              <a:round/>
              <a:headEnd/>
              <a:tailEnd/>
            </a:ln>
          </p:spPr>
          <p:txBody>
            <a:bodyPr/>
            <a:lstStyle/>
            <a:p>
              <a:endParaRPr lang="en-US" sz="2400"/>
            </a:p>
          </p:txBody>
        </p:sp>
        <p:sp>
          <p:nvSpPr>
            <p:cNvPr id="53" name="Freeform 51"/>
            <p:cNvSpPr>
              <a:spLocks/>
            </p:cNvSpPr>
            <p:nvPr/>
          </p:nvSpPr>
          <p:spPr bwMode="auto">
            <a:xfrm>
              <a:off x="4880" y="3660"/>
              <a:ext cx="15" cy="73"/>
            </a:xfrm>
            <a:custGeom>
              <a:avLst/>
              <a:gdLst>
                <a:gd name="T0" fmla="*/ 0 w 91"/>
                <a:gd name="T1" fmla="*/ 0 h 510"/>
                <a:gd name="T2" fmla="*/ 0 w 91"/>
                <a:gd name="T3" fmla="*/ 0 h 510"/>
                <a:gd name="T4" fmla="*/ 0 w 91"/>
                <a:gd name="T5" fmla="*/ 0 h 510"/>
                <a:gd name="T6" fmla="*/ 0 w 91"/>
                <a:gd name="T7" fmla="*/ 0 h 510"/>
                <a:gd name="T8" fmla="*/ 0 w 91"/>
                <a:gd name="T9" fmla="*/ 0 h 510"/>
                <a:gd name="T10" fmla="*/ 0 w 91"/>
                <a:gd name="T11" fmla="*/ 0 h 510"/>
                <a:gd name="T12" fmla="*/ 0 w 91"/>
                <a:gd name="T13" fmla="*/ 0 h 510"/>
                <a:gd name="T14" fmla="*/ 0 w 91"/>
                <a:gd name="T15" fmla="*/ 0 h 510"/>
                <a:gd name="T16" fmla="*/ 0 w 91"/>
                <a:gd name="T17" fmla="*/ 0 h 510"/>
                <a:gd name="T18" fmla="*/ 0 w 91"/>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10"/>
                <a:gd name="T32" fmla="*/ 91 w 91"/>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10">
                  <a:moveTo>
                    <a:pt x="45" y="408"/>
                  </a:moveTo>
                  <a:lnTo>
                    <a:pt x="91" y="459"/>
                  </a:lnTo>
                  <a:lnTo>
                    <a:pt x="91" y="0"/>
                  </a:lnTo>
                  <a:lnTo>
                    <a:pt x="0" y="0"/>
                  </a:lnTo>
                  <a:lnTo>
                    <a:pt x="0" y="459"/>
                  </a:lnTo>
                  <a:lnTo>
                    <a:pt x="45" y="510"/>
                  </a:lnTo>
                  <a:lnTo>
                    <a:pt x="0" y="459"/>
                  </a:lnTo>
                  <a:lnTo>
                    <a:pt x="0" y="510"/>
                  </a:lnTo>
                  <a:lnTo>
                    <a:pt x="45" y="510"/>
                  </a:lnTo>
                  <a:lnTo>
                    <a:pt x="45" y="408"/>
                  </a:lnTo>
                  <a:close/>
                </a:path>
              </a:pathLst>
            </a:custGeom>
            <a:solidFill>
              <a:srgbClr val="1F1A17"/>
            </a:solidFill>
            <a:ln w="9525">
              <a:noFill/>
              <a:round/>
              <a:headEnd/>
              <a:tailEnd/>
            </a:ln>
          </p:spPr>
          <p:txBody>
            <a:bodyPr/>
            <a:lstStyle/>
            <a:p>
              <a:endParaRPr lang="en-US" sz="2400"/>
            </a:p>
          </p:txBody>
        </p:sp>
        <p:sp>
          <p:nvSpPr>
            <p:cNvPr id="54" name="Freeform 52"/>
            <p:cNvSpPr>
              <a:spLocks/>
            </p:cNvSpPr>
            <p:nvPr/>
          </p:nvSpPr>
          <p:spPr bwMode="auto">
            <a:xfrm>
              <a:off x="4888"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1187" y="51"/>
                  </a:moveTo>
                  <a:lnTo>
                    <a:pt x="1233" y="0"/>
                  </a:lnTo>
                  <a:lnTo>
                    <a:pt x="0" y="0"/>
                  </a:lnTo>
                  <a:lnTo>
                    <a:pt x="0" y="102"/>
                  </a:lnTo>
                  <a:lnTo>
                    <a:pt x="1233" y="102"/>
                  </a:lnTo>
                  <a:lnTo>
                    <a:pt x="1279" y="51"/>
                  </a:lnTo>
                  <a:lnTo>
                    <a:pt x="1233" y="102"/>
                  </a:lnTo>
                  <a:lnTo>
                    <a:pt x="1279" y="102"/>
                  </a:lnTo>
                  <a:lnTo>
                    <a:pt x="1279" y="51"/>
                  </a:lnTo>
                  <a:lnTo>
                    <a:pt x="1187" y="51"/>
                  </a:lnTo>
                  <a:close/>
                </a:path>
              </a:pathLst>
            </a:custGeom>
            <a:solidFill>
              <a:srgbClr val="1F1A17"/>
            </a:solidFill>
            <a:ln w="9525">
              <a:noFill/>
              <a:round/>
              <a:headEnd/>
              <a:tailEnd/>
            </a:ln>
          </p:spPr>
          <p:txBody>
            <a:bodyPr/>
            <a:lstStyle/>
            <a:p>
              <a:endParaRPr lang="en-US" sz="2400"/>
            </a:p>
          </p:txBody>
        </p:sp>
        <p:sp>
          <p:nvSpPr>
            <p:cNvPr id="55" name="Freeform 53"/>
            <p:cNvSpPr>
              <a:spLocks/>
            </p:cNvSpPr>
            <p:nvPr/>
          </p:nvSpPr>
          <p:spPr bwMode="auto">
            <a:xfrm>
              <a:off x="5085" y="3653"/>
              <a:ext cx="16" cy="73"/>
            </a:xfrm>
            <a:custGeom>
              <a:avLst/>
              <a:gdLst>
                <a:gd name="T0" fmla="*/ 0 w 92"/>
                <a:gd name="T1" fmla="*/ 0 h 510"/>
                <a:gd name="T2" fmla="*/ 0 w 92"/>
                <a:gd name="T3" fmla="*/ 0 h 510"/>
                <a:gd name="T4" fmla="*/ 0 w 92"/>
                <a:gd name="T5" fmla="*/ 0 h 510"/>
                <a:gd name="T6" fmla="*/ 0 w 92"/>
                <a:gd name="T7" fmla="*/ 0 h 510"/>
                <a:gd name="T8" fmla="*/ 0 w 92"/>
                <a:gd name="T9" fmla="*/ 0 h 510"/>
                <a:gd name="T10" fmla="*/ 0 w 92"/>
                <a:gd name="T11" fmla="*/ 0 h 510"/>
                <a:gd name="T12" fmla="*/ 0 w 92"/>
                <a:gd name="T13" fmla="*/ 0 h 510"/>
                <a:gd name="T14" fmla="*/ 0 w 92"/>
                <a:gd name="T15" fmla="*/ 0 h 510"/>
                <a:gd name="T16" fmla="*/ 0 w 92"/>
                <a:gd name="T17" fmla="*/ 0 h 510"/>
                <a:gd name="T18" fmla="*/ 0 w 92"/>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510"/>
                <a:gd name="T32" fmla="*/ 92 w 92"/>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510">
                  <a:moveTo>
                    <a:pt x="46" y="102"/>
                  </a:moveTo>
                  <a:lnTo>
                    <a:pt x="0" y="51"/>
                  </a:lnTo>
                  <a:lnTo>
                    <a:pt x="0" y="510"/>
                  </a:lnTo>
                  <a:lnTo>
                    <a:pt x="92" y="510"/>
                  </a:lnTo>
                  <a:lnTo>
                    <a:pt x="92" y="51"/>
                  </a:lnTo>
                  <a:lnTo>
                    <a:pt x="46" y="0"/>
                  </a:lnTo>
                  <a:lnTo>
                    <a:pt x="92" y="51"/>
                  </a:lnTo>
                  <a:lnTo>
                    <a:pt x="92" y="0"/>
                  </a:lnTo>
                  <a:lnTo>
                    <a:pt x="46" y="0"/>
                  </a:lnTo>
                  <a:lnTo>
                    <a:pt x="46" y="102"/>
                  </a:lnTo>
                  <a:close/>
                </a:path>
              </a:pathLst>
            </a:custGeom>
            <a:solidFill>
              <a:srgbClr val="1F1A17"/>
            </a:solidFill>
            <a:ln w="9525">
              <a:noFill/>
              <a:round/>
              <a:headEnd/>
              <a:tailEnd/>
            </a:ln>
          </p:spPr>
          <p:txBody>
            <a:bodyPr/>
            <a:lstStyle/>
            <a:p>
              <a:endParaRPr lang="en-US" sz="2400"/>
            </a:p>
          </p:txBody>
        </p:sp>
        <p:sp>
          <p:nvSpPr>
            <p:cNvPr id="56" name="Rectangle 54"/>
            <p:cNvSpPr>
              <a:spLocks noChangeArrowheads="1"/>
            </p:cNvSpPr>
            <p:nvPr/>
          </p:nvSpPr>
          <p:spPr bwMode="auto">
            <a:xfrm>
              <a:off x="5093" y="3595"/>
              <a:ext cx="205" cy="131"/>
            </a:xfrm>
            <a:prstGeom prst="rect">
              <a:avLst/>
            </a:prstGeom>
            <a:solidFill>
              <a:srgbClr val="DC2B19"/>
            </a:solidFill>
            <a:ln w="9525">
              <a:noFill/>
              <a:miter lim="800000"/>
              <a:headEnd/>
              <a:tailEnd/>
            </a:ln>
          </p:spPr>
          <p:txBody>
            <a:bodyPr/>
            <a:lstStyle/>
            <a:p>
              <a:pPr eaLnBrk="0" hangingPunct="0"/>
              <a:endParaRPr lang="de-CH" sz="2400"/>
            </a:p>
          </p:txBody>
        </p:sp>
        <p:sp>
          <p:nvSpPr>
            <p:cNvPr id="57" name="Freeform 55"/>
            <p:cNvSpPr>
              <a:spLocks/>
            </p:cNvSpPr>
            <p:nvPr/>
          </p:nvSpPr>
          <p:spPr bwMode="auto">
            <a:xfrm>
              <a:off x="5093" y="3587"/>
              <a:ext cx="213" cy="15"/>
            </a:xfrm>
            <a:custGeom>
              <a:avLst/>
              <a:gdLst>
                <a:gd name="T0" fmla="*/ 0 w 1278"/>
                <a:gd name="T1" fmla="*/ 0 h 101"/>
                <a:gd name="T2" fmla="*/ 0 w 1278"/>
                <a:gd name="T3" fmla="*/ 0 h 101"/>
                <a:gd name="T4" fmla="*/ 0 w 1278"/>
                <a:gd name="T5" fmla="*/ 0 h 101"/>
                <a:gd name="T6" fmla="*/ 0 w 1278"/>
                <a:gd name="T7" fmla="*/ 0 h 101"/>
                <a:gd name="T8" fmla="*/ 0 w 1278"/>
                <a:gd name="T9" fmla="*/ 0 h 101"/>
                <a:gd name="T10" fmla="*/ 0 w 1278"/>
                <a:gd name="T11" fmla="*/ 0 h 101"/>
                <a:gd name="T12" fmla="*/ 0 w 1278"/>
                <a:gd name="T13" fmla="*/ 0 h 101"/>
                <a:gd name="T14" fmla="*/ 0 w 1278"/>
                <a:gd name="T15" fmla="*/ 0 h 101"/>
                <a:gd name="T16" fmla="*/ 0 w 1278"/>
                <a:gd name="T17" fmla="*/ 0 h 101"/>
                <a:gd name="T18" fmla="*/ 0 w 1278"/>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8"/>
                <a:gd name="T31" fmla="*/ 0 h 101"/>
                <a:gd name="T32" fmla="*/ 1278 w 1278"/>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8" h="101">
                  <a:moveTo>
                    <a:pt x="1278" y="51"/>
                  </a:moveTo>
                  <a:lnTo>
                    <a:pt x="1233" y="0"/>
                  </a:lnTo>
                  <a:lnTo>
                    <a:pt x="0" y="0"/>
                  </a:lnTo>
                  <a:lnTo>
                    <a:pt x="0" y="101"/>
                  </a:lnTo>
                  <a:lnTo>
                    <a:pt x="1233" y="101"/>
                  </a:lnTo>
                  <a:lnTo>
                    <a:pt x="1186" y="51"/>
                  </a:lnTo>
                  <a:lnTo>
                    <a:pt x="1278" y="51"/>
                  </a:lnTo>
                  <a:lnTo>
                    <a:pt x="1278" y="0"/>
                  </a:lnTo>
                  <a:lnTo>
                    <a:pt x="1233" y="0"/>
                  </a:lnTo>
                  <a:lnTo>
                    <a:pt x="1278" y="51"/>
                  </a:lnTo>
                  <a:close/>
                </a:path>
              </a:pathLst>
            </a:custGeom>
            <a:solidFill>
              <a:srgbClr val="1F1A17"/>
            </a:solidFill>
            <a:ln w="9525">
              <a:noFill/>
              <a:round/>
              <a:headEnd/>
              <a:tailEnd/>
            </a:ln>
          </p:spPr>
          <p:txBody>
            <a:bodyPr/>
            <a:lstStyle/>
            <a:p>
              <a:endParaRPr lang="en-US" sz="2400"/>
            </a:p>
          </p:txBody>
        </p:sp>
        <p:sp>
          <p:nvSpPr>
            <p:cNvPr id="58" name="Freeform 56"/>
            <p:cNvSpPr>
              <a:spLocks/>
            </p:cNvSpPr>
            <p:nvPr/>
          </p:nvSpPr>
          <p:spPr bwMode="auto">
            <a:xfrm>
              <a:off x="5291" y="3595"/>
              <a:ext cx="15" cy="138"/>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7" y="969"/>
                  </a:moveTo>
                  <a:lnTo>
                    <a:pt x="92" y="918"/>
                  </a:lnTo>
                  <a:lnTo>
                    <a:pt x="92" y="0"/>
                  </a:lnTo>
                  <a:lnTo>
                    <a:pt x="0" y="0"/>
                  </a:lnTo>
                  <a:lnTo>
                    <a:pt x="0" y="918"/>
                  </a:lnTo>
                  <a:lnTo>
                    <a:pt x="47" y="867"/>
                  </a:lnTo>
                  <a:lnTo>
                    <a:pt x="47" y="969"/>
                  </a:lnTo>
                  <a:lnTo>
                    <a:pt x="92" y="969"/>
                  </a:lnTo>
                  <a:lnTo>
                    <a:pt x="92" y="918"/>
                  </a:lnTo>
                  <a:lnTo>
                    <a:pt x="47" y="969"/>
                  </a:lnTo>
                  <a:close/>
                </a:path>
              </a:pathLst>
            </a:custGeom>
            <a:solidFill>
              <a:srgbClr val="1F1A17"/>
            </a:solidFill>
            <a:ln w="9525">
              <a:noFill/>
              <a:round/>
              <a:headEnd/>
              <a:tailEnd/>
            </a:ln>
          </p:spPr>
          <p:txBody>
            <a:bodyPr/>
            <a:lstStyle/>
            <a:p>
              <a:endParaRPr lang="en-US" sz="2400"/>
            </a:p>
          </p:txBody>
        </p:sp>
        <p:sp>
          <p:nvSpPr>
            <p:cNvPr id="59" name="Freeform 57"/>
            <p:cNvSpPr>
              <a:spLocks/>
            </p:cNvSpPr>
            <p:nvPr/>
          </p:nvSpPr>
          <p:spPr bwMode="auto">
            <a:xfrm>
              <a:off x="5085" y="3718"/>
              <a:ext cx="213" cy="15"/>
            </a:xfrm>
            <a:custGeom>
              <a:avLst/>
              <a:gdLst>
                <a:gd name="T0" fmla="*/ 0 w 1279"/>
                <a:gd name="T1" fmla="*/ 0 h 102"/>
                <a:gd name="T2" fmla="*/ 0 w 1279"/>
                <a:gd name="T3" fmla="*/ 0 h 102"/>
                <a:gd name="T4" fmla="*/ 0 w 1279"/>
                <a:gd name="T5" fmla="*/ 0 h 102"/>
                <a:gd name="T6" fmla="*/ 0 w 1279"/>
                <a:gd name="T7" fmla="*/ 0 h 102"/>
                <a:gd name="T8" fmla="*/ 0 w 1279"/>
                <a:gd name="T9" fmla="*/ 0 h 102"/>
                <a:gd name="T10" fmla="*/ 0 w 1279"/>
                <a:gd name="T11" fmla="*/ 0 h 102"/>
                <a:gd name="T12" fmla="*/ 0 w 1279"/>
                <a:gd name="T13" fmla="*/ 0 h 102"/>
                <a:gd name="T14" fmla="*/ 0 w 1279"/>
                <a:gd name="T15" fmla="*/ 0 h 102"/>
                <a:gd name="T16" fmla="*/ 0 w 1279"/>
                <a:gd name="T17" fmla="*/ 0 h 102"/>
                <a:gd name="T18" fmla="*/ 0 w 1279"/>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9"/>
                <a:gd name="T31" fmla="*/ 0 h 102"/>
                <a:gd name="T32" fmla="*/ 1279 w 127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9" h="102">
                  <a:moveTo>
                    <a:pt x="0" y="51"/>
                  </a:moveTo>
                  <a:lnTo>
                    <a:pt x="46" y="102"/>
                  </a:lnTo>
                  <a:lnTo>
                    <a:pt x="1279" y="102"/>
                  </a:lnTo>
                  <a:lnTo>
                    <a:pt x="1279" y="0"/>
                  </a:lnTo>
                  <a:lnTo>
                    <a:pt x="46" y="0"/>
                  </a:lnTo>
                  <a:lnTo>
                    <a:pt x="92" y="51"/>
                  </a:lnTo>
                  <a:lnTo>
                    <a:pt x="0" y="51"/>
                  </a:lnTo>
                  <a:lnTo>
                    <a:pt x="0" y="102"/>
                  </a:lnTo>
                  <a:lnTo>
                    <a:pt x="46" y="102"/>
                  </a:lnTo>
                  <a:lnTo>
                    <a:pt x="0" y="51"/>
                  </a:lnTo>
                  <a:close/>
                </a:path>
              </a:pathLst>
            </a:custGeom>
            <a:solidFill>
              <a:srgbClr val="1F1A17"/>
            </a:solidFill>
            <a:ln w="9525">
              <a:noFill/>
              <a:round/>
              <a:headEnd/>
              <a:tailEnd/>
            </a:ln>
          </p:spPr>
          <p:txBody>
            <a:bodyPr/>
            <a:lstStyle/>
            <a:p>
              <a:endParaRPr lang="en-US" sz="2400"/>
            </a:p>
          </p:txBody>
        </p:sp>
        <p:sp>
          <p:nvSpPr>
            <p:cNvPr id="60" name="Freeform 58"/>
            <p:cNvSpPr>
              <a:spLocks/>
            </p:cNvSpPr>
            <p:nvPr/>
          </p:nvSpPr>
          <p:spPr bwMode="auto">
            <a:xfrm>
              <a:off x="5085" y="3587"/>
              <a:ext cx="16" cy="139"/>
            </a:xfrm>
            <a:custGeom>
              <a:avLst/>
              <a:gdLst>
                <a:gd name="T0" fmla="*/ 0 w 92"/>
                <a:gd name="T1" fmla="*/ 0 h 969"/>
                <a:gd name="T2" fmla="*/ 0 w 92"/>
                <a:gd name="T3" fmla="*/ 0 h 969"/>
                <a:gd name="T4" fmla="*/ 0 w 92"/>
                <a:gd name="T5" fmla="*/ 0 h 969"/>
                <a:gd name="T6" fmla="*/ 0 w 92"/>
                <a:gd name="T7" fmla="*/ 0 h 969"/>
                <a:gd name="T8" fmla="*/ 0 w 92"/>
                <a:gd name="T9" fmla="*/ 0 h 969"/>
                <a:gd name="T10" fmla="*/ 0 w 92"/>
                <a:gd name="T11" fmla="*/ 0 h 969"/>
                <a:gd name="T12" fmla="*/ 0 w 92"/>
                <a:gd name="T13" fmla="*/ 0 h 969"/>
                <a:gd name="T14" fmla="*/ 0 w 92"/>
                <a:gd name="T15" fmla="*/ 0 h 969"/>
                <a:gd name="T16" fmla="*/ 0 w 92"/>
                <a:gd name="T17" fmla="*/ 0 h 969"/>
                <a:gd name="T18" fmla="*/ 0 w 92"/>
                <a:gd name="T19" fmla="*/ 0 h 9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969"/>
                <a:gd name="T32" fmla="*/ 92 w 92"/>
                <a:gd name="T33" fmla="*/ 969 h 9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969">
                  <a:moveTo>
                    <a:pt x="46" y="0"/>
                  </a:moveTo>
                  <a:lnTo>
                    <a:pt x="0" y="51"/>
                  </a:lnTo>
                  <a:lnTo>
                    <a:pt x="0" y="969"/>
                  </a:lnTo>
                  <a:lnTo>
                    <a:pt x="92" y="969"/>
                  </a:lnTo>
                  <a:lnTo>
                    <a:pt x="92"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61" name="Rectangle 59"/>
            <p:cNvSpPr>
              <a:spLocks noChangeArrowheads="1"/>
            </p:cNvSpPr>
            <p:nvPr/>
          </p:nvSpPr>
          <p:spPr bwMode="auto">
            <a:xfrm>
              <a:off x="3787" y="3785"/>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0</a:t>
              </a:r>
              <a:endParaRPr lang="en-US" sz="2400">
                <a:latin typeface="Tahoma" pitchFamily="34" charset="0"/>
              </a:endParaRPr>
            </a:p>
          </p:txBody>
        </p:sp>
        <p:sp>
          <p:nvSpPr>
            <p:cNvPr id="62" name="Rectangle 60"/>
            <p:cNvSpPr>
              <a:spLocks noChangeArrowheads="1"/>
            </p:cNvSpPr>
            <p:nvPr/>
          </p:nvSpPr>
          <p:spPr bwMode="auto">
            <a:xfrm>
              <a:off x="5230" y="3764"/>
              <a:ext cx="99" cy="213"/>
            </a:xfrm>
            <a:prstGeom prst="rect">
              <a:avLst/>
            </a:prstGeom>
            <a:noFill/>
            <a:ln w="9525">
              <a:noFill/>
              <a:miter lim="800000"/>
              <a:headEnd/>
              <a:tailEnd/>
            </a:ln>
          </p:spPr>
          <p:txBody>
            <a:bodyPr wrap="none" lIns="0" tIns="0" rIns="0" bIns="0">
              <a:spAutoFit/>
            </a:bodyPr>
            <a:lstStyle/>
            <a:p>
              <a:pPr eaLnBrk="0" hangingPunct="0"/>
              <a:r>
                <a:rPr lang="en-US" sz="2200">
                  <a:latin typeface="AvantGarde Bk BT" pitchFamily="34" charset="0"/>
                </a:rPr>
                <a:t>2</a:t>
              </a:r>
              <a:endParaRPr lang="en-US" sz="2400">
                <a:latin typeface="Tahoma" pitchFamily="34" charset="0"/>
              </a:endParaRPr>
            </a:p>
          </p:txBody>
        </p:sp>
        <p:sp>
          <p:nvSpPr>
            <p:cNvPr id="63" name="Rectangle 61"/>
            <p:cNvSpPr>
              <a:spLocks noChangeArrowheads="1"/>
            </p:cNvSpPr>
            <p:nvPr/>
          </p:nvSpPr>
          <p:spPr bwMode="auto">
            <a:xfrm>
              <a:off x="5333" y="3746"/>
              <a:ext cx="98" cy="213"/>
            </a:xfrm>
            <a:prstGeom prst="rect">
              <a:avLst/>
            </a:prstGeom>
            <a:noFill/>
            <a:ln w="9525">
              <a:noFill/>
              <a:miter lim="800000"/>
              <a:headEnd/>
              <a:tailEnd/>
            </a:ln>
          </p:spPr>
          <p:txBody>
            <a:bodyPr wrap="none" lIns="0" tIns="0" rIns="0" bIns="0">
              <a:spAutoFit/>
            </a:bodyPr>
            <a:lstStyle/>
            <a:p>
              <a:pPr eaLnBrk="0" hangingPunct="0"/>
              <a:r>
                <a:rPr lang="en-US" sz="2200">
                  <a:latin typeface="Symbol" pitchFamily="18" charset="2"/>
                </a:rPr>
                <a:t>p</a:t>
              </a:r>
              <a:endParaRPr lang="en-US" sz="2400">
                <a:latin typeface="Tahoma" pitchFamily="34" charset="0"/>
              </a:endParaRPr>
            </a:p>
          </p:txBody>
        </p:sp>
      </p:grpSp>
      <p:sp>
        <p:nvSpPr>
          <p:cNvPr id="64" name="Freeform 62"/>
          <p:cNvSpPr>
            <a:spLocks/>
          </p:cNvSpPr>
          <p:nvPr/>
        </p:nvSpPr>
        <p:spPr bwMode="auto">
          <a:xfrm>
            <a:off x="8132763" y="5991226"/>
            <a:ext cx="125412" cy="109538"/>
          </a:xfrm>
          <a:custGeom>
            <a:avLst/>
            <a:gdLst>
              <a:gd name="T0" fmla="*/ 2147483647 w 477"/>
              <a:gd name="T1" fmla="*/ 2147483647 h 485"/>
              <a:gd name="T2" fmla="*/ 2147483647 w 477"/>
              <a:gd name="T3" fmla="*/ 0 h 485"/>
              <a:gd name="T4" fmla="*/ 0 w 477"/>
              <a:gd name="T5" fmla="*/ 2147483647 h 485"/>
              <a:gd name="T6" fmla="*/ 2147483647 w 477"/>
              <a:gd name="T7" fmla="*/ 2147483647 h 485"/>
              <a:gd name="T8" fmla="*/ 2147483647 w 477"/>
              <a:gd name="T9" fmla="*/ 0 h 485"/>
              <a:gd name="T10" fmla="*/ 2147483647 w 477"/>
              <a:gd name="T11" fmla="*/ 2147483647 h 485"/>
              <a:gd name="T12" fmla="*/ 0 60000 65536"/>
              <a:gd name="T13" fmla="*/ 0 60000 65536"/>
              <a:gd name="T14" fmla="*/ 0 60000 65536"/>
              <a:gd name="T15" fmla="*/ 0 60000 65536"/>
              <a:gd name="T16" fmla="*/ 0 60000 65536"/>
              <a:gd name="T17" fmla="*/ 0 60000 65536"/>
              <a:gd name="T18" fmla="*/ 0 w 477"/>
              <a:gd name="T19" fmla="*/ 0 h 485"/>
              <a:gd name="T20" fmla="*/ 477 w 477"/>
              <a:gd name="T21" fmla="*/ 485 h 485"/>
            </a:gdLst>
            <a:ahLst/>
            <a:cxnLst>
              <a:cxn ang="T12">
                <a:pos x="T0" y="T1"/>
              </a:cxn>
              <a:cxn ang="T13">
                <a:pos x="T2" y="T3"/>
              </a:cxn>
              <a:cxn ang="T14">
                <a:pos x="T4" y="T5"/>
              </a:cxn>
              <a:cxn ang="T15">
                <a:pos x="T6" y="T7"/>
              </a:cxn>
              <a:cxn ang="T16">
                <a:pos x="T8" y="T9"/>
              </a:cxn>
              <a:cxn ang="T17">
                <a:pos x="T10" y="T11"/>
              </a:cxn>
            </a:cxnLst>
            <a:rect l="T18" t="T19" r="T20" b="T21"/>
            <a:pathLst>
              <a:path w="477" h="485">
                <a:moveTo>
                  <a:pt x="477" y="485"/>
                </a:moveTo>
                <a:lnTo>
                  <a:pt x="239" y="0"/>
                </a:lnTo>
                <a:lnTo>
                  <a:pt x="0" y="485"/>
                </a:lnTo>
                <a:lnTo>
                  <a:pt x="477" y="485"/>
                </a:lnTo>
                <a:lnTo>
                  <a:pt x="239" y="0"/>
                </a:lnTo>
                <a:lnTo>
                  <a:pt x="477" y="485"/>
                </a:lnTo>
                <a:close/>
              </a:path>
            </a:pathLst>
          </a:custGeom>
          <a:solidFill>
            <a:srgbClr val="1F1A17"/>
          </a:solidFill>
          <a:ln w="9525">
            <a:noFill/>
            <a:round/>
            <a:headEnd/>
            <a:tailEnd/>
          </a:ln>
        </p:spPr>
        <p:txBody>
          <a:bodyPr/>
          <a:lstStyle/>
          <a:p>
            <a:endParaRPr lang="en-US" sz="2400"/>
          </a:p>
        </p:txBody>
      </p:sp>
      <p:sp>
        <p:nvSpPr>
          <p:cNvPr id="65" name="Freeform 63"/>
          <p:cNvSpPr>
            <a:spLocks/>
          </p:cNvSpPr>
          <p:nvPr/>
        </p:nvSpPr>
        <p:spPr bwMode="auto">
          <a:xfrm>
            <a:off x="8183563" y="6091238"/>
            <a:ext cx="23812" cy="176212"/>
          </a:xfrm>
          <a:custGeom>
            <a:avLst/>
            <a:gdLst>
              <a:gd name="T0" fmla="*/ 2147483647 w 92"/>
              <a:gd name="T1" fmla="*/ 2147483647 h 775"/>
              <a:gd name="T2" fmla="*/ 2147483647 w 92"/>
              <a:gd name="T3" fmla="*/ 2147483647 h 775"/>
              <a:gd name="T4" fmla="*/ 2147483647 w 92"/>
              <a:gd name="T5" fmla="*/ 0 h 775"/>
              <a:gd name="T6" fmla="*/ 0 w 92"/>
              <a:gd name="T7" fmla="*/ 0 h 775"/>
              <a:gd name="T8" fmla="*/ 0 w 92"/>
              <a:gd name="T9" fmla="*/ 2147483647 h 775"/>
              <a:gd name="T10" fmla="*/ 2147483647 w 92"/>
              <a:gd name="T11" fmla="*/ 2147483647 h 775"/>
              <a:gd name="T12" fmla="*/ 0 60000 65536"/>
              <a:gd name="T13" fmla="*/ 0 60000 65536"/>
              <a:gd name="T14" fmla="*/ 0 60000 65536"/>
              <a:gd name="T15" fmla="*/ 0 60000 65536"/>
              <a:gd name="T16" fmla="*/ 0 60000 65536"/>
              <a:gd name="T17" fmla="*/ 0 60000 65536"/>
              <a:gd name="T18" fmla="*/ 0 w 92"/>
              <a:gd name="T19" fmla="*/ 0 h 775"/>
              <a:gd name="T20" fmla="*/ 92 w 92"/>
              <a:gd name="T21" fmla="*/ 775 h 775"/>
            </a:gdLst>
            <a:ahLst/>
            <a:cxnLst>
              <a:cxn ang="T12">
                <a:pos x="T0" y="T1"/>
              </a:cxn>
              <a:cxn ang="T13">
                <a:pos x="T2" y="T3"/>
              </a:cxn>
              <a:cxn ang="T14">
                <a:pos x="T4" y="T5"/>
              </a:cxn>
              <a:cxn ang="T15">
                <a:pos x="T6" y="T7"/>
              </a:cxn>
              <a:cxn ang="T16">
                <a:pos x="T8" y="T9"/>
              </a:cxn>
              <a:cxn ang="T17">
                <a:pos x="T10" y="T11"/>
              </a:cxn>
            </a:cxnLst>
            <a:rect l="T18" t="T19" r="T20" b="T21"/>
            <a:pathLst>
              <a:path w="92" h="775">
                <a:moveTo>
                  <a:pt x="47" y="775"/>
                </a:moveTo>
                <a:lnTo>
                  <a:pt x="92" y="775"/>
                </a:lnTo>
                <a:lnTo>
                  <a:pt x="92" y="0"/>
                </a:lnTo>
                <a:lnTo>
                  <a:pt x="0" y="0"/>
                </a:lnTo>
                <a:lnTo>
                  <a:pt x="0" y="775"/>
                </a:lnTo>
                <a:lnTo>
                  <a:pt x="47" y="775"/>
                </a:lnTo>
                <a:close/>
              </a:path>
            </a:pathLst>
          </a:custGeom>
          <a:solidFill>
            <a:srgbClr val="1F1A17"/>
          </a:solidFill>
          <a:ln w="9525">
            <a:noFill/>
            <a:round/>
            <a:headEnd/>
            <a:tailEnd/>
          </a:ln>
        </p:spPr>
        <p:txBody>
          <a:bodyPr/>
          <a:lstStyle/>
          <a:p>
            <a:endParaRPr lang="en-US" sz="2400"/>
          </a:p>
        </p:txBody>
      </p:sp>
      <p:grpSp>
        <p:nvGrpSpPr>
          <p:cNvPr id="66" name="Group 64"/>
          <p:cNvGrpSpPr>
            <a:grpSpLocks/>
          </p:cNvGrpSpPr>
          <p:nvPr/>
        </p:nvGrpSpPr>
        <p:grpSpPr bwMode="auto">
          <a:xfrm rot="-3389670">
            <a:off x="4937002" y="3614281"/>
            <a:ext cx="2625725" cy="4246562"/>
            <a:chOff x="3948" y="1525"/>
            <a:chExt cx="1654" cy="2585"/>
          </a:xfrm>
        </p:grpSpPr>
        <p:sp>
          <p:nvSpPr>
            <p:cNvPr id="67" name="AutoShape 65"/>
            <p:cNvSpPr>
              <a:spLocks noChangeAspect="1" noChangeArrowheads="1" noTextEdit="1"/>
            </p:cNvSpPr>
            <p:nvPr/>
          </p:nvSpPr>
          <p:spPr bwMode="auto">
            <a:xfrm>
              <a:off x="3948" y="1525"/>
              <a:ext cx="1654" cy="2585"/>
            </a:xfrm>
            <a:prstGeom prst="rect">
              <a:avLst/>
            </a:prstGeom>
            <a:noFill/>
            <a:ln w="9525">
              <a:noFill/>
              <a:miter lim="800000"/>
              <a:headEnd/>
              <a:tailEnd/>
            </a:ln>
          </p:spPr>
          <p:txBody>
            <a:bodyPr/>
            <a:lstStyle/>
            <a:p>
              <a:endParaRPr lang="en-US" sz="2400"/>
            </a:p>
          </p:txBody>
        </p:sp>
        <p:sp>
          <p:nvSpPr>
            <p:cNvPr id="68" name="Freeform 66"/>
            <p:cNvSpPr>
              <a:spLocks/>
            </p:cNvSpPr>
            <p:nvPr/>
          </p:nvSpPr>
          <p:spPr bwMode="auto">
            <a:xfrm>
              <a:off x="4035" y="1532"/>
              <a:ext cx="1438" cy="1378"/>
            </a:xfrm>
            <a:custGeom>
              <a:avLst/>
              <a:gdLst>
                <a:gd name="T0" fmla="*/ 1 w 8629"/>
                <a:gd name="T1" fmla="*/ 0 h 9641"/>
                <a:gd name="T2" fmla="*/ 1 w 8629"/>
                <a:gd name="T3" fmla="*/ 0 h 9641"/>
                <a:gd name="T4" fmla="*/ 1 w 8629"/>
                <a:gd name="T5" fmla="*/ 0 h 9641"/>
                <a:gd name="T6" fmla="*/ 1 w 8629"/>
                <a:gd name="T7" fmla="*/ 0 h 9641"/>
                <a:gd name="T8" fmla="*/ 1 w 8629"/>
                <a:gd name="T9" fmla="*/ 0 h 9641"/>
                <a:gd name="T10" fmla="*/ 1 w 8629"/>
                <a:gd name="T11" fmla="*/ 0 h 9641"/>
                <a:gd name="T12" fmla="*/ 1 w 8629"/>
                <a:gd name="T13" fmla="*/ 0 h 9641"/>
                <a:gd name="T14" fmla="*/ 1 w 8629"/>
                <a:gd name="T15" fmla="*/ 0 h 9641"/>
                <a:gd name="T16" fmla="*/ 1 w 8629"/>
                <a:gd name="T17" fmla="*/ 0 h 9641"/>
                <a:gd name="T18" fmla="*/ 1 w 8629"/>
                <a:gd name="T19" fmla="*/ 0 h 9641"/>
                <a:gd name="T20" fmla="*/ 1 w 8629"/>
                <a:gd name="T21" fmla="*/ 0 h 9641"/>
                <a:gd name="T22" fmla="*/ 1 w 8629"/>
                <a:gd name="T23" fmla="*/ 0 h 9641"/>
                <a:gd name="T24" fmla="*/ 1 w 8629"/>
                <a:gd name="T25" fmla="*/ 0 h 9641"/>
                <a:gd name="T26" fmla="*/ 1 w 8629"/>
                <a:gd name="T27" fmla="*/ 0 h 9641"/>
                <a:gd name="T28" fmla="*/ 1 w 8629"/>
                <a:gd name="T29" fmla="*/ 0 h 9641"/>
                <a:gd name="T30" fmla="*/ 1 w 8629"/>
                <a:gd name="T31" fmla="*/ 0 h 9641"/>
                <a:gd name="T32" fmla="*/ 1 w 8629"/>
                <a:gd name="T33" fmla="*/ 1 h 9641"/>
                <a:gd name="T34" fmla="*/ 1 w 8629"/>
                <a:gd name="T35" fmla="*/ 1 h 9641"/>
                <a:gd name="T36" fmla="*/ 1 w 8629"/>
                <a:gd name="T37" fmla="*/ 1 h 9641"/>
                <a:gd name="T38" fmla="*/ 1 w 8629"/>
                <a:gd name="T39" fmla="*/ 1 h 9641"/>
                <a:gd name="T40" fmla="*/ 1 w 8629"/>
                <a:gd name="T41" fmla="*/ 1 h 9641"/>
                <a:gd name="T42" fmla="*/ 0 w 8629"/>
                <a:gd name="T43" fmla="*/ 1 h 9641"/>
                <a:gd name="T44" fmla="*/ 0 w 8629"/>
                <a:gd name="T45" fmla="*/ 1 h 9641"/>
                <a:gd name="T46" fmla="*/ 0 w 8629"/>
                <a:gd name="T47" fmla="*/ 1 h 9641"/>
                <a:gd name="T48" fmla="*/ 0 w 8629"/>
                <a:gd name="T49" fmla="*/ 1 h 9641"/>
                <a:gd name="T50" fmla="*/ 0 w 8629"/>
                <a:gd name="T51" fmla="*/ 1 h 9641"/>
                <a:gd name="T52" fmla="*/ 0 w 8629"/>
                <a:gd name="T53" fmla="*/ 0 h 9641"/>
                <a:gd name="T54" fmla="*/ 0 w 8629"/>
                <a:gd name="T55" fmla="*/ 0 h 9641"/>
                <a:gd name="T56" fmla="*/ 0 w 8629"/>
                <a:gd name="T57" fmla="*/ 0 h 9641"/>
                <a:gd name="T58" fmla="*/ 0 w 8629"/>
                <a:gd name="T59" fmla="*/ 0 h 9641"/>
                <a:gd name="T60" fmla="*/ 0 w 8629"/>
                <a:gd name="T61" fmla="*/ 0 h 9641"/>
                <a:gd name="T62" fmla="*/ 0 w 8629"/>
                <a:gd name="T63" fmla="*/ 0 h 9641"/>
                <a:gd name="T64" fmla="*/ 0 w 8629"/>
                <a:gd name="T65" fmla="*/ 0 h 9641"/>
                <a:gd name="T66" fmla="*/ 0 w 8629"/>
                <a:gd name="T67" fmla="*/ 0 h 9641"/>
                <a:gd name="T68" fmla="*/ 0 w 8629"/>
                <a:gd name="T69" fmla="*/ 0 h 9641"/>
                <a:gd name="T70" fmla="*/ 0 w 8629"/>
                <a:gd name="T71" fmla="*/ 0 h 9641"/>
                <a:gd name="T72" fmla="*/ 0 w 8629"/>
                <a:gd name="T73" fmla="*/ 0 h 9641"/>
                <a:gd name="T74" fmla="*/ 0 w 8629"/>
                <a:gd name="T75" fmla="*/ 0 h 9641"/>
                <a:gd name="T76" fmla="*/ 0 w 8629"/>
                <a:gd name="T77" fmla="*/ 0 h 9641"/>
                <a:gd name="T78" fmla="*/ 0 w 8629"/>
                <a:gd name="T79" fmla="*/ 0 h 9641"/>
                <a:gd name="T80" fmla="*/ 0 w 8629"/>
                <a:gd name="T81" fmla="*/ 0 h 9641"/>
                <a:gd name="T82" fmla="*/ 0 w 8629"/>
                <a:gd name="T83" fmla="*/ 0 h 9641"/>
                <a:gd name="T84" fmla="*/ 0 w 8629"/>
                <a:gd name="T85" fmla="*/ 0 h 96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629"/>
                <a:gd name="T130" fmla="*/ 0 h 9641"/>
                <a:gd name="T131" fmla="*/ 8629 w 8629"/>
                <a:gd name="T132" fmla="*/ 9641 h 96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629" h="9641">
                  <a:moveTo>
                    <a:pt x="4314" y="0"/>
                  </a:moveTo>
                  <a:lnTo>
                    <a:pt x="4536" y="7"/>
                  </a:lnTo>
                  <a:lnTo>
                    <a:pt x="4754" y="25"/>
                  </a:lnTo>
                  <a:lnTo>
                    <a:pt x="4970" y="55"/>
                  </a:lnTo>
                  <a:lnTo>
                    <a:pt x="5182" y="98"/>
                  </a:lnTo>
                  <a:lnTo>
                    <a:pt x="5390" y="153"/>
                  </a:lnTo>
                  <a:lnTo>
                    <a:pt x="5594" y="217"/>
                  </a:lnTo>
                  <a:lnTo>
                    <a:pt x="5795" y="293"/>
                  </a:lnTo>
                  <a:lnTo>
                    <a:pt x="5991" y="380"/>
                  </a:lnTo>
                  <a:lnTo>
                    <a:pt x="6181" y="477"/>
                  </a:lnTo>
                  <a:lnTo>
                    <a:pt x="6368" y="583"/>
                  </a:lnTo>
                  <a:lnTo>
                    <a:pt x="6549" y="700"/>
                  </a:lnTo>
                  <a:lnTo>
                    <a:pt x="6724" y="825"/>
                  </a:lnTo>
                  <a:lnTo>
                    <a:pt x="6893" y="960"/>
                  </a:lnTo>
                  <a:lnTo>
                    <a:pt x="7056" y="1104"/>
                  </a:lnTo>
                  <a:lnTo>
                    <a:pt x="7213" y="1255"/>
                  </a:lnTo>
                  <a:lnTo>
                    <a:pt x="7363" y="1415"/>
                  </a:lnTo>
                  <a:lnTo>
                    <a:pt x="7505" y="1582"/>
                  </a:lnTo>
                  <a:lnTo>
                    <a:pt x="7641" y="1757"/>
                  </a:lnTo>
                  <a:lnTo>
                    <a:pt x="7769" y="1939"/>
                  </a:lnTo>
                  <a:lnTo>
                    <a:pt x="7890" y="2128"/>
                  </a:lnTo>
                  <a:lnTo>
                    <a:pt x="8002" y="2324"/>
                  </a:lnTo>
                  <a:lnTo>
                    <a:pt x="8106" y="2526"/>
                  </a:lnTo>
                  <a:lnTo>
                    <a:pt x="8202" y="2733"/>
                  </a:lnTo>
                  <a:lnTo>
                    <a:pt x="8289" y="2947"/>
                  </a:lnTo>
                  <a:lnTo>
                    <a:pt x="8366" y="3167"/>
                  </a:lnTo>
                  <a:lnTo>
                    <a:pt x="8433" y="3389"/>
                  </a:lnTo>
                  <a:lnTo>
                    <a:pt x="8492" y="3618"/>
                  </a:lnTo>
                  <a:lnTo>
                    <a:pt x="8541" y="3851"/>
                  </a:lnTo>
                  <a:lnTo>
                    <a:pt x="8578" y="4088"/>
                  </a:lnTo>
                  <a:lnTo>
                    <a:pt x="8606" y="4329"/>
                  </a:lnTo>
                  <a:lnTo>
                    <a:pt x="8623" y="4573"/>
                  </a:lnTo>
                  <a:lnTo>
                    <a:pt x="8629" y="4820"/>
                  </a:lnTo>
                  <a:lnTo>
                    <a:pt x="8623" y="5068"/>
                  </a:lnTo>
                  <a:lnTo>
                    <a:pt x="8606" y="5312"/>
                  </a:lnTo>
                  <a:lnTo>
                    <a:pt x="8578" y="5553"/>
                  </a:lnTo>
                  <a:lnTo>
                    <a:pt x="8541" y="5790"/>
                  </a:lnTo>
                  <a:lnTo>
                    <a:pt x="8492" y="6023"/>
                  </a:lnTo>
                  <a:lnTo>
                    <a:pt x="8433" y="6252"/>
                  </a:lnTo>
                  <a:lnTo>
                    <a:pt x="8366" y="6475"/>
                  </a:lnTo>
                  <a:lnTo>
                    <a:pt x="8289" y="6694"/>
                  </a:lnTo>
                  <a:lnTo>
                    <a:pt x="8202" y="6908"/>
                  </a:lnTo>
                  <a:lnTo>
                    <a:pt x="8106" y="7115"/>
                  </a:lnTo>
                  <a:lnTo>
                    <a:pt x="8002" y="7317"/>
                  </a:lnTo>
                  <a:lnTo>
                    <a:pt x="7890" y="7513"/>
                  </a:lnTo>
                  <a:lnTo>
                    <a:pt x="7769" y="7702"/>
                  </a:lnTo>
                  <a:lnTo>
                    <a:pt x="7641" y="7884"/>
                  </a:lnTo>
                  <a:lnTo>
                    <a:pt x="7505" y="8059"/>
                  </a:lnTo>
                  <a:lnTo>
                    <a:pt x="7363" y="8226"/>
                  </a:lnTo>
                  <a:lnTo>
                    <a:pt x="7213" y="8386"/>
                  </a:lnTo>
                  <a:lnTo>
                    <a:pt x="7056" y="8537"/>
                  </a:lnTo>
                  <a:lnTo>
                    <a:pt x="6893" y="8681"/>
                  </a:lnTo>
                  <a:lnTo>
                    <a:pt x="6724" y="8816"/>
                  </a:lnTo>
                  <a:lnTo>
                    <a:pt x="6549" y="8941"/>
                  </a:lnTo>
                  <a:lnTo>
                    <a:pt x="6368" y="9058"/>
                  </a:lnTo>
                  <a:lnTo>
                    <a:pt x="6181" y="9164"/>
                  </a:lnTo>
                  <a:lnTo>
                    <a:pt x="5991" y="9261"/>
                  </a:lnTo>
                  <a:lnTo>
                    <a:pt x="5795" y="9348"/>
                  </a:lnTo>
                  <a:lnTo>
                    <a:pt x="5594" y="9424"/>
                  </a:lnTo>
                  <a:lnTo>
                    <a:pt x="5390" y="9488"/>
                  </a:lnTo>
                  <a:lnTo>
                    <a:pt x="5182" y="9543"/>
                  </a:lnTo>
                  <a:lnTo>
                    <a:pt x="4970" y="9586"/>
                  </a:lnTo>
                  <a:lnTo>
                    <a:pt x="4754" y="9616"/>
                  </a:lnTo>
                  <a:lnTo>
                    <a:pt x="4536" y="9634"/>
                  </a:lnTo>
                  <a:lnTo>
                    <a:pt x="4314" y="9641"/>
                  </a:lnTo>
                  <a:lnTo>
                    <a:pt x="4093" y="9634"/>
                  </a:lnTo>
                  <a:lnTo>
                    <a:pt x="3875" y="9616"/>
                  </a:lnTo>
                  <a:lnTo>
                    <a:pt x="3659" y="9586"/>
                  </a:lnTo>
                  <a:lnTo>
                    <a:pt x="3447" y="9543"/>
                  </a:lnTo>
                  <a:lnTo>
                    <a:pt x="3238" y="9488"/>
                  </a:lnTo>
                  <a:lnTo>
                    <a:pt x="3034" y="9424"/>
                  </a:lnTo>
                  <a:lnTo>
                    <a:pt x="2833" y="9348"/>
                  </a:lnTo>
                  <a:lnTo>
                    <a:pt x="2638" y="9261"/>
                  </a:lnTo>
                  <a:lnTo>
                    <a:pt x="2447" y="9164"/>
                  </a:lnTo>
                  <a:lnTo>
                    <a:pt x="2260" y="9058"/>
                  </a:lnTo>
                  <a:lnTo>
                    <a:pt x="2080" y="8941"/>
                  </a:lnTo>
                  <a:lnTo>
                    <a:pt x="1905" y="8816"/>
                  </a:lnTo>
                  <a:lnTo>
                    <a:pt x="1736" y="8681"/>
                  </a:lnTo>
                  <a:lnTo>
                    <a:pt x="1573" y="8537"/>
                  </a:lnTo>
                  <a:lnTo>
                    <a:pt x="1416" y="8386"/>
                  </a:lnTo>
                  <a:lnTo>
                    <a:pt x="1266" y="8226"/>
                  </a:lnTo>
                  <a:lnTo>
                    <a:pt x="1124" y="8059"/>
                  </a:lnTo>
                  <a:lnTo>
                    <a:pt x="987" y="7884"/>
                  </a:lnTo>
                  <a:lnTo>
                    <a:pt x="860" y="7702"/>
                  </a:lnTo>
                  <a:lnTo>
                    <a:pt x="739" y="7513"/>
                  </a:lnTo>
                  <a:lnTo>
                    <a:pt x="627" y="7317"/>
                  </a:lnTo>
                  <a:lnTo>
                    <a:pt x="523" y="7115"/>
                  </a:lnTo>
                  <a:lnTo>
                    <a:pt x="426" y="6908"/>
                  </a:lnTo>
                  <a:lnTo>
                    <a:pt x="340" y="6694"/>
                  </a:lnTo>
                  <a:lnTo>
                    <a:pt x="262" y="6475"/>
                  </a:lnTo>
                  <a:lnTo>
                    <a:pt x="195" y="6252"/>
                  </a:lnTo>
                  <a:lnTo>
                    <a:pt x="137" y="6023"/>
                  </a:lnTo>
                  <a:lnTo>
                    <a:pt x="88" y="5790"/>
                  </a:lnTo>
                  <a:lnTo>
                    <a:pt x="50" y="5553"/>
                  </a:lnTo>
                  <a:lnTo>
                    <a:pt x="23" y="5312"/>
                  </a:lnTo>
                  <a:lnTo>
                    <a:pt x="6" y="5068"/>
                  </a:lnTo>
                  <a:lnTo>
                    <a:pt x="0" y="4820"/>
                  </a:lnTo>
                  <a:lnTo>
                    <a:pt x="6" y="4573"/>
                  </a:lnTo>
                  <a:lnTo>
                    <a:pt x="23" y="4329"/>
                  </a:lnTo>
                  <a:lnTo>
                    <a:pt x="50" y="4088"/>
                  </a:lnTo>
                  <a:lnTo>
                    <a:pt x="88" y="3851"/>
                  </a:lnTo>
                  <a:lnTo>
                    <a:pt x="137" y="3618"/>
                  </a:lnTo>
                  <a:lnTo>
                    <a:pt x="195" y="3389"/>
                  </a:lnTo>
                  <a:lnTo>
                    <a:pt x="262" y="3167"/>
                  </a:lnTo>
                  <a:lnTo>
                    <a:pt x="340" y="2947"/>
                  </a:lnTo>
                  <a:lnTo>
                    <a:pt x="426" y="2733"/>
                  </a:lnTo>
                  <a:lnTo>
                    <a:pt x="523" y="2526"/>
                  </a:lnTo>
                  <a:lnTo>
                    <a:pt x="627" y="2324"/>
                  </a:lnTo>
                  <a:lnTo>
                    <a:pt x="739" y="2128"/>
                  </a:lnTo>
                  <a:lnTo>
                    <a:pt x="860" y="1939"/>
                  </a:lnTo>
                  <a:lnTo>
                    <a:pt x="987" y="1757"/>
                  </a:lnTo>
                  <a:lnTo>
                    <a:pt x="1124" y="1582"/>
                  </a:lnTo>
                  <a:lnTo>
                    <a:pt x="1266" y="1415"/>
                  </a:lnTo>
                  <a:lnTo>
                    <a:pt x="1416" y="1255"/>
                  </a:lnTo>
                  <a:lnTo>
                    <a:pt x="1573" y="1104"/>
                  </a:lnTo>
                  <a:lnTo>
                    <a:pt x="1736" y="960"/>
                  </a:lnTo>
                  <a:lnTo>
                    <a:pt x="1905" y="825"/>
                  </a:lnTo>
                  <a:lnTo>
                    <a:pt x="2080" y="700"/>
                  </a:lnTo>
                  <a:lnTo>
                    <a:pt x="2260" y="583"/>
                  </a:lnTo>
                  <a:lnTo>
                    <a:pt x="2447" y="477"/>
                  </a:lnTo>
                  <a:lnTo>
                    <a:pt x="2638" y="380"/>
                  </a:lnTo>
                  <a:lnTo>
                    <a:pt x="2833" y="293"/>
                  </a:lnTo>
                  <a:lnTo>
                    <a:pt x="3034" y="217"/>
                  </a:lnTo>
                  <a:lnTo>
                    <a:pt x="3238" y="153"/>
                  </a:lnTo>
                  <a:lnTo>
                    <a:pt x="3447" y="98"/>
                  </a:lnTo>
                  <a:lnTo>
                    <a:pt x="3659" y="55"/>
                  </a:lnTo>
                  <a:lnTo>
                    <a:pt x="3875" y="25"/>
                  </a:lnTo>
                  <a:lnTo>
                    <a:pt x="4093" y="7"/>
                  </a:lnTo>
                  <a:lnTo>
                    <a:pt x="4314" y="0"/>
                  </a:lnTo>
                  <a:close/>
                </a:path>
              </a:pathLst>
            </a:custGeom>
            <a:solidFill>
              <a:srgbClr val="FFFFFF"/>
            </a:solidFill>
            <a:ln w="9525">
              <a:noFill/>
              <a:round/>
              <a:headEnd/>
              <a:tailEnd/>
            </a:ln>
          </p:spPr>
          <p:txBody>
            <a:bodyPr/>
            <a:lstStyle/>
            <a:p>
              <a:endParaRPr lang="en-US" sz="2400"/>
            </a:p>
          </p:txBody>
        </p:sp>
        <p:sp>
          <p:nvSpPr>
            <p:cNvPr id="69" name="Freeform 67"/>
            <p:cNvSpPr>
              <a:spLocks/>
            </p:cNvSpPr>
            <p:nvPr/>
          </p:nvSpPr>
          <p:spPr bwMode="auto">
            <a:xfrm>
              <a:off x="4754" y="1525"/>
              <a:ext cx="727" cy="696"/>
            </a:xfrm>
            <a:custGeom>
              <a:avLst/>
              <a:gdLst>
                <a:gd name="T0" fmla="*/ 1 w 4360"/>
                <a:gd name="T1" fmla="*/ 0 h 4871"/>
                <a:gd name="T2" fmla="*/ 1 w 4360"/>
                <a:gd name="T3" fmla="*/ 0 h 4871"/>
                <a:gd name="T4" fmla="*/ 1 w 4360"/>
                <a:gd name="T5" fmla="*/ 0 h 4871"/>
                <a:gd name="T6" fmla="*/ 1 w 4360"/>
                <a:gd name="T7" fmla="*/ 0 h 4871"/>
                <a:gd name="T8" fmla="*/ 1 w 4360"/>
                <a:gd name="T9" fmla="*/ 0 h 4871"/>
                <a:gd name="T10" fmla="*/ 1 w 4360"/>
                <a:gd name="T11" fmla="*/ 0 h 4871"/>
                <a:gd name="T12" fmla="*/ 1 w 4360"/>
                <a:gd name="T13" fmla="*/ 0 h 4871"/>
                <a:gd name="T14" fmla="*/ 1 w 4360"/>
                <a:gd name="T15" fmla="*/ 0 h 4871"/>
                <a:gd name="T16" fmla="*/ 1 w 4360"/>
                <a:gd name="T17" fmla="*/ 0 h 4871"/>
                <a:gd name="T18" fmla="*/ 1 w 4360"/>
                <a:gd name="T19" fmla="*/ 0 h 4871"/>
                <a:gd name="T20" fmla="*/ 1 w 4360"/>
                <a:gd name="T21" fmla="*/ 0 h 4871"/>
                <a:gd name="T22" fmla="*/ 1 w 4360"/>
                <a:gd name="T23" fmla="*/ 0 h 4871"/>
                <a:gd name="T24" fmla="*/ 1 w 4360"/>
                <a:gd name="T25" fmla="*/ 0 h 4871"/>
                <a:gd name="T26" fmla="*/ 0 w 4360"/>
                <a:gd name="T27" fmla="*/ 0 h 4871"/>
                <a:gd name="T28" fmla="*/ 0 w 4360"/>
                <a:gd name="T29" fmla="*/ 0 h 4871"/>
                <a:gd name="T30" fmla="*/ 0 w 4360"/>
                <a:gd name="T31" fmla="*/ 0 h 4871"/>
                <a:gd name="T32" fmla="*/ 0 w 4360"/>
                <a:gd name="T33" fmla="*/ 0 h 4871"/>
                <a:gd name="T34" fmla="*/ 0 w 4360"/>
                <a:gd name="T35" fmla="*/ 0 h 4871"/>
                <a:gd name="T36" fmla="*/ 0 w 4360"/>
                <a:gd name="T37" fmla="*/ 0 h 4871"/>
                <a:gd name="T38" fmla="*/ 0 w 4360"/>
                <a:gd name="T39" fmla="*/ 0 h 4871"/>
                <a:gd name="T40" fmla="*/ 0 w 4360"/>
                <a:gd name="T41" fmla="*/ 0 h 4871"/>
                <a:gd name="T42" fmla="*/ 0 w 4360"/>
                <a:gd name="T43" fmla="*/ 0 h 4871"/>
                <a:gd name="T44" fmla="*/ 0 w 4360"/>
                <a:gd name="T45" fmla="*/ 0 h 4871"/>
                <a:gd name="T46" fmla="*/ 0 w 4360"/>
                <a:gd name="T47" fmla="*/ 0 h 4871"/>
                <a:gd name="T48" fmla="*/ 0 w 4360"/>
                <a:gd name="T49" fmla="*/ 0 h 4871"/>
                <a:gd name="T50" fmla="*/ 0 w 4360"/>
                <a:gd name="T51" fmla="*/ 0 h 4871"/>
                <a:gd name="T52" fmla="*/ 0 w 4360"/>
                <a:gd name="T53" fmla="*/ 0 h 4871"/>
                <a:gd name="T54" fmla="*/ 0 w 4360"/>
                <a:gd name="T55" fmla="*/ 0 h 4871"/>
                <a:gd name="T56" fmla="*/ 0 w 4360"/>
                <a:gd name="T57" fmla="*/ 0 h 4871"/>
                <a:gd name="T58" fmla="*/ 0 w 4360"/>
                <a:gd name="T59" fmla="*/ 0 h 4871"/>
                <a:gd name="T60" fmla="*/ 0 w 4360"/>
                <a:gd name="T61" fmla="*/ 0 h 4871"/>
                <a:gd name="T62" fmla="*/ 0 w 4360"/>
                <a:gd name="T63" fmla="*/ 0 h 4871"/>
                <a:gd name="T64" fmla="*/ 0 w 4360"/>
                <a:gd name="T65" fmla="*/ 0 h 4871"/>
                <a:gd name="T66" fmla="*/ 0 w 4360"/>
                <a:gd name="T67" fmla="*/ 0 h 4871"/>
                <a:gd name="T68" fmla="*/ 0 w 4360"/>
                <a:gd name="T69" fmla="*/ 0 h 4871"/>
                <a:gd name="T70" fmla="*/ 0 w 4360"/>
                <a:gd name="T71" fmla="*/ 0 h 4871"/>
                <a:gd name="T72" fmla="*/ 0 w 4360"/>
                <a:gd name="T73" fmla="*/ 0 h 4871"/>
                <a:gd name="T74" fmla="*/ 0 w 4360"/>
                <a:gd name="T75" fmla="*/ 0 h 4871"/>
                <a:gd name="T76" fmla="*/ 0 w 4360"/>
                <a:gd name="T77" fmla="*/ 0 h 4871"/>
                <a:gd name="T78" fmla="*/ 1 w 4360"/>
                <a:gd name="T79" fmla="*/ 0 h 4871"/>
                <a:gd name="T80" fmla="*/ 1 w 4360"/>
                <a:gd name="T81" fmla="*/ 0 h 4871"/>
                <a:gd name="T82" fmla="*/ 1 w 4360"/>
                <a:gd name="T83" fmla="*/ 0 h 4871"/>
                <a:gd name="T84" fmla="*/ 1 w 4360"/>
                <a:gd name="T85" fmla="*/ 0 h 4871"/>
                <a:gd name="T86" fmla="*/ 1 w 4360"/>
                <a:gd name="T87" fmla="*/ 0 h 4871"/>
                <a:gd name="T88" fmla="*/ 1 w 4360"/>
                <a:gd name="T89" fmla="*/ 0 h 4871"/>
                <a:gd name="T90" fmla="*/ 1 w 4360"/>
                <a:gd name="T91" fmla="*/ 0 h 4871"/>
                <a:gd name="T92" fmla="*/ 1 w 4360"/>
                <a:gd name="T93" fmla="*/ 0 h 4871"/>
                <a:gd name="T94" fmla="*/ 1 w 4360"/>
                <a:gd name="T95" fmla="*/ 0 h 4871"/>
                <a:gd name="T96" fmla="*/ 1 w 4360"/>
                <a:gd name="T97" fmla="*/ 0 h 4871"/>
                <a:gd name="T98" fmla="*/ 1 w 4360"/>
                <a:gd name="T99" fmla="*/ 0 h 4871"/>
                <a:gd name="T100" fmla="*/ 1 w 4360"/>
                <a:gd name="T101" fmla="*/ 0 h 4871"/>
                <a:gd name="T102" fmla="*/ 1 w 4360"/>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1"/>
                <a:gd name="T158" fmla="*/ 4360 w 4360"/>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1">
                  <a:moveTo>
                    <a:pt x="4360" y="4871"/>
                  </a:moveTo>
                  <a:lnTo>
                    <a:pt x="4360" y="4871"/>
                  </a:lnTo>
                  <a:lnTo>
                    <a:pt x="4359" y="4809"/>
                  </a:lnTo>
                  <a:lnTo>
                    <a:pt x="4358" y="4747"/>
                  </a:lnTo>
                  <a:lnTo>
                    <a:pt x="4356" y="4684"/>
                  </a:lnTo>
                  <a:lnTo>
                    <a:pt x="4354" y="4621"/>
                  </a:lnTo>
                  <a:lnTo>
                    <a:pt x="4351" y="4560"/>
                  </a:lnTo>
                  <a:lnTo>
                    <a:pt x="4347" y="4498"/>
                  </a:lnTo>
                  <a:lnTo>
                    <a:pt x="4343" y="4437"/>
                  </a:lnTo>
                  <a:lnTo>
                    <a:pt x="4337" y="4374"/>
                  </a:lnTo>
                  <a:lnTo>
                    <a:pt x="4332" y="4313"/>
                  </a:lnTo>
                  <a:lnTo>
                    <a:pt x="4325" y="4252"/>
                  </a:lnTo>
                  <a:lnTo>
                    <a:pt x="4318" y="4192"/>
                  </a:lnTo>
                  <a:lnTo>
                    <a:pt x="4310" y="4131"/>
                  </a:lnTo>
                  <a:lnTo>
                    <a:pt x="4301" y="4071"/>
                  </a:lnTo>
                  <a:lnTo>
                    <a:pt x="4291" y="4011"/>
                  </a:lnTo>
                  <a:lnTo>
                    <a:pt x="4281" y="3951"/>
                  </a:lnTo>
                  <a:lnTo>
                    <a:pt x="4271" y="3892"/>
                  </a:lnTo>
                  <a:lnTo>
                    <a:pt x="4260" y="3833"/>
                  </a:lnTo>
                  <a:lnTo>
                    <a:pt x="4248" y="3774"/>
                  </a:lnTo>
                  <a:lnTo>
                    <a:pt x="4236" y="3715"/>
                  </a:lnTo>
                  <a:lnTo>
                    <a:pt x="4223" y="3656"/>
                  </a:lnTo>
                  <a:lnTo>
                    <a:pt x="4208" y="3599"/>
                  </a:lnTo>
                  <a:lnTo>
                    <a:pt x="4194" y="3541"/>
                  </a:lnTo>
                  <a:lnTo>
                    <a:pt x="4179" y="3483"/>
                  </a:lnTo>
                  <a:lnTo>
                    <a:pt x="4163" y="3426"/>
                  </a:lnTo>
                  <a:lnTo>
                    <a:pt x="4147" y="3369"/>
                  </a:lnTo>
                  <a:lnTo>
                    <a:pt x="4131" y="3311"/>
                  </a:lnTo>
                  <a:lnTo>
                    <a:pt x="4112" y="3256"/>
                  </a:lnTo>
                  <a:lnTo>
                    <a:pt x="4095" y="3199"/>
                  </a:lnTo>
                  <a:lnTo>
                    <a:pt x="4076" y="3144"/>
                  </a:lnTo>
                  <a:lnTo>
                    <a:pt x="4057" y="3089"/>
                  </a:lnTo>
                  <a:lnTo>
                    <a:pt x="4036" y="3033"/>
                  </a:lnTo>
                  <a:lnTo>
                    <a:pt x="4016" y="2979"/>
                  </a:lnTo>
                  <a:lnTo>
                    <a:pt x="3995" y="2923"/>
                  </a:lnTo>
                  <a:lnTo>
                    <a:pt x="3974" y="2870"/>
                  </a:lnTo>
                  <a:lnTo>
                    <a:pt x="3951" y="2816"/>
                  </a:lnTo>
                  <a:lnTo>
                    <a:pt x="3929" y="2763"/>
                  </a:lnTo>
                  <a:lnTo>
                    <a:pt x="3906" y="2710"/>
                  </a:lnTo>
                  <a:lnTo>
                    <a:pt x="3882" y="2657"/>
                  </a:lnTo>
                  <a:lnTo>
                    <a:pt x="3857" y="2605"/>
                  </a:lnTo>
                  <a:lnTo>
                    <a:pt x="3832" y="2553"/>
                  </a:lnTo>
                  <a:lnTo>
                    <a:pt x="3807" y="2502"/>
                  </a:lnTo>
                  <a:lnTo>
                    <a:pt x="3780" y="2450"/>
                  </a:lnTo>
                  <a:lnTo>
                    <a:pt x="3754" y="2399"/>
                  </a:lnTo>
                  <a:lnTo>
                    <a:pt x="3727" y="2349"/>
                  </a:lnTo>
                  <a:lnTo>
                    <a:pt x="3699" y="2299"/>
                  </a:lnTo>
                  <a:lnTo>
                    <a:pt x="3671" y="2249"/>
                  </a:lnTo>
                  <a:lnTo>
                    <a:pt x="3643" y="2200"/>
                  </a:lnTo>
                  <a:lnTo>
                    <a:pt x="3613" y="2151"/>
                  </a:lnTo>
                  <a:lnTo>
                    <a:pt x="3584" y="2102"/>
                  </a:lnTo>
                  <a:lnTo>
                    <a:pt x="3554" y="2055"/>
                  </a:lnTo>
                  <a:lnTo>
                    <a:pt x="3523" y="2007"/>
                  </a:lnTo>
                  <a:lnTo>
                    <a:pt x="3492" y="1960"/>
                  </a:lnTo>
                  <a:lnTo>
                    <a:pt x="3461" y="1914"/>
                  </a:lnTo>
                  <a:lnTo>
                    <a:pt x="3428" y="1867"/>
                  </a:lnTo>
                  <a:lnTo>
                    <a:pt x="3396" y="1821"/>
                  </a:lnTo>
                  <a:lnTo>
                    <a:pt x="3362" y="1776"/>
                  </a:lnTo>
                  <a:lnTo>
                    <a:pt x="3329" y="1731"/>
                  </a:lnTo>
                  <a:lnTo>
                    <a:pt x="3295" y="1686"/>
                  </a:lnTo>
                  <a:lnTo>
                    <a:pt x="3260" y="1642"/>
                  </a:lnTo>
                  <a:lnTo>
                    <a:pt x="3225" y="1599"/>
                  </a:lnTo>
                  <a:lnTo>
                    <a:pt x="3189" y="1556"/>
                  </a:lnTo>
                  <a:lnTo>
                    <a:pt x="3154" y="1513"/>
                  </a:lnTo>
                  <a:lnTo>
                    <a:pt x="3117" y="1471"/>
                  </a:lnTo>
                  <a:lnTo>
                    <a:pt x="3081" y="1430"/>
                  </a:lnTo>
                  <a:lnTo>
                    <a:pt x="3044" y="1389"/>
                  </a:lnTo>
                  <a:lnTo>
                    <a:pt x="3006" y="1348"/>
                  </a:lnTo>
                  <a:lnTo>
                    <a:pt x="2968" y="1307"/>
                  </a:lnTo>
                  <a:lnTo>
                    <a:pt x="2929" y="1268"/>
                  </a:lnTo>
                  <a:lnTo>
                    <a:pt x="2890" y="1229"/>
                  </a:lnTo>
                  <a:lnTo>
                    <a:pt x="2851" y="1191"/>
                  </a:lnTo>
                  <a:lnTo>
                    <a:pt x="2811" y="1152"/>
                  </a:lnTo>
                  <a:lnTo>
                    <a:pt x="2771" y="1115"/>
                  </a:lnTo>
                  <a:lnTo>
                    <a:pt x="2730" y="1078"/>
                  </a:lnTo>
                  <a:lnTo>
                    <a:pt x="2689" y="1042"/>
                  </a:lnTo>
                  <a:lnTo>
                    <a:pt x="2648" y="1005"/>
                  </a:lnTo>
                  <a:lnTo>
                    <a:pt x="2606" y="970"/>
                  </a:lnTo>
                  <a:lnTo>
                    <a:pt x="2564" y="935"/>
                  </a:lnTo>
                  <a:lnTo>
                    <a:pt x="2521" y="901"/>
                  </a:lnTo>
                  <a:lnTo>
                    <a:pt x="2479" y="867"/>
                  </a:lnTo>
                  <a:lnTo>
                    <a:pt x="2435" y="834"/>
                  </a:lnTo>
                  <a:lnTo>
                    <a:pt x="2392" y="802"/>
                  </a:lnTo>
                  <a:lnTo>
                    <a:pt x="2347" y="769"/>
                  </a:lnTo>
                  <a:lnTo>
                    <a:pt x="2303" y="737"/>
                  </a:lnTo>
                  <a:lnTo>
                    <a:pt x="2258" y="707"/>
                  </a:lnTo>
                  <a:lnTo>
                    <a:pt x="2213" y="676"/>
                  </a:lnTo>
                  <a:lnTo>
                    <a:pt x="2167" y="647"/>
                  </a:lnTo>
                  <a:lnTo>
                    <a:pt x="2121" y="619"/>
                  </a:lnTo>
                  <a:lnTo>
                    <a:pt x="2076" y="589"/>
                  </a:lnTo>
                  <a:lnTo>
                    <a:pt x="2029" y="562"/>
                  </a:lnTo>
                  <a:lnTo>
                    <a:pt x="1982" y="535"/>
                  </a:lnTo>
                  <a:lnTo>
                    <a:pt x="1935" y="508"/>
                  </a:lnTo>
                  <a:lnTo>
                    <a:pt x="1888" y="482"/>
                  </a:lnTo>
                  <a:lnTo>
                    <a:pt x="1840" y="457"/>
                  </a:lnTo>
                  <a:lnTo>
                    <a:pt x="1791" y="432"/>
                  </a:lnTo>
                  <a:lnTo>
                    <a:pt x="1743" y="407"/>
                  </a:lnTo>
                  <a:lnTo>
                    <a:pt x="1694" y="385"/>
                  </a:lnTo>
                  <a:lnTo>
                    <a:pt x="1646" y="361"/>
                  </a:lnTo>
                  <a:lnTo>
                    <a:pt x="1596" y="339"/>
                  </a:lnTo>
                  <a:lnTo>
                    <a:pt x="1547" y="318"/>
                  </a:lnTo>
                  <a:lnTo>
                    <a:pt x="1497" y="296"/>
                  </a:lnTo>
                  <a:lnTo>
                    <a:pt x="1446" y="276"/>
                  </a:lnTo>
                  <a:lnTo>
                    <a:pt x="1396" y="257"/>
                  </a:lnTo>
                  <a:lnTo>
                    <a:pt x="1345" y="237"/>
                  </a:lnTo>
                  <a:lnTo>
                    <a:pt x="1295" y="219"/>
                  </a:lnTo>
                  <a:lnTo>
                    <a:pt x="1243" y="202"/>
                  </a:lnTo>
                  <a:lnTo>
                    <a:pt x="1191" y="185"/>
                  </a:lnTo>
                  <a:lnTo>
                    <a:pt x="1140" y="170"/>
                  </a:lnTo>
                  <a:lnTo>
                    <a:pt x="1088" y="154"/>
                  </a:lnTo>
                  <a:lnTo>
                    <a:pt x="1035" y="139"/>
                  </a:lnTo>
                  <a:lnTo>
                    <a:pt x="983" y="126"/>
                  </a:lnTo>
                  <a:lnTo>
                    <a:pt x="930" y="112"/>
                  </a:lnTo>
                  <a:lnTo>
                    <a:pt x="877" y="100"/>
                  </a:lnTo>
                  <a:lnTo>
                    <a:pt x="824" y="87"/>
                  </a:lnTo>
                  <a:lnTo>
                    <a:pt x="770" y="77"/>
                  </a:lnTo>
                  <a:lnTo>
                    <a:pt x="717" y="66"/>
                  </a:lnTo>
                  <a:lnTo>
                    <a:pt x="663" y="57"/>
                  </a:lnTo>
                  <a:lnTo>
                    <a:pt x="608" y="47"/>
                  </a:lnTo>
                  <a:lnTo>
                    <a:pt x="555" y="40"/>
                  </a:lnTo>
                  <a:lnTo>
                    <a:pt x="500" y="32"/>
                  </a:lnTo>
                  <a:lnTo>
                    <a:pt x="444" y="25"/>
                  </a:lnTo>
                  <a:lnTo>
                    <a:pt x="390" y="19"/>
                  </a:lnTo>
                  <a:lnTo>
                    <a:pt x="335" y="15"/>
                  </a:lnTo>
                  <a:lnTo>
                    <a:pt x="279" y="10"/>
                  </a:lnTo>
                  <a:lnTo>
                    <a:pt x="224" y="7"/>
                  </a:lnTo>
                  <a:lnTo>
                    <a:pt x="168" y="3"/>
                  </a:lnTo>
                  <a:lnTo>
                    <a:pt x="112" y="2"/>
                  </a:lnTo>
                  <a:lnTo>
                    <a:pt x="57" y="0"/>
                  </a:lnTo>
                  <a:lnTo>
                    <a:pt x="0" y="0"/>
                  </a:lnTo>
                  <a:lnTo>
                    <a:pt x="0" y="102"/>
                  </a:lnTo>
                  <a:lnTo>
                    <a:pt x="56" y="103"/>
                  </a:lnTo>
                  <a:lnTo>
                    <a:pt x="110" y="103"/>
                  </a:lnTo>
                  <a:lnTo>
                    <a:pt x="165" y="105"/>
                  </a:lnTo>
                  <a:lnTo>
                    <a:pt x="220" y="109"/>
                  </a:lnTo>
                  <a:lnTo>
                    <a:pt x="274" y="112"/>
                  </a:lnTo>
                  <a:lnTo>
                    <a:pt x="328" y="116"/>
                  </a:lnTo>
                  <a:lnTo>
                    <a:pt x="382" y="121"/>
                  </a:lnTo>
                  <a:lnTo>
                    <a:pt x="436" y="127"/>
                  </a:lnTo>
                  <a:lnTo>
                    <a:pt x="489" y="133"/>
                  </a:lnTo>
                  <a:lnTo>
                    <a:pt x="543" y="140"/>
                  </a:lnTo>
                  <a:lnTo>
                    <a:pt x="596" y="148"/>
                  </a:lnTo>
                  <a:lnTo>
                    <a:pt x="649" y="157"/>
                  </a:lnTo>
                  <a:lnTo>
                    <a:pt x="701" y="166"/>
                  </a:lnTo>
                  <a:lnTo>
                    <a:pt x="754" y="176"/>
                  </a:lnTo>
                  <a:lnTo>
                    <a:pt x="807" y="188"/>
                  </a:lnTo>
                  <a:lnTo>
                    <a:pt x="859" y="199"/>
                  </a:lnTo>
                  <a:lnTo>
                    <a:pt x="911" y="211"/>
                  </a:lnTo>
                  <a:lnTo>
                    <a:pt x="963" y="224"/>
                  </a:lnTo>
                  <a:lnTo>
                    <a:pt x="1014" y="239"/>
                  </a:lnTo>
                  <a:lnTo>
                    <a:pt x="1065" y="252"/>
                  </a:lnTo>
                  <a:lnTo>
                    <a:pt x="1115" y="268"/>
                  </a:lnTo>
                  <a:lnTo>
                    <a:pt x="1167" y="284"/>
                  </a:lnTo>
                  <a:lnTo>
                    <a:pt x="1217" y="300"/>
                  </a:lnTo>
                  <a:lnTo>
                    <a:pt x="1267" y="317"/>
                  </a:lnTo>
                  <a:lnTo>
                    <a:pt x="1317" y="335"/>
                  </a:lnTo>
                  <a:lnTo>
                    <a:pt x="1366" y="353"/>
                  </a:lnTo>
                  <a:lnTo>
                    <a:pt x="1416" y="372"/>
                  </a:lnTo>
                  <a:lnTo>
                    <a:pt x="1466" y="392"/>
                  </a:lnTo>
                  <a:lnTo>
                    <a:pt x="1514" y="413"/>
                  </a:lnTo>
                  <a:lnTo>
                    <a:pt x="1563" y="434"/>
                  </a:lnTo>
                  <a:lnTo>
                    <a:pt x="1611" y="456"/>
                  </a:lnTo>
                  <a:lnTo>
                    <a:pt x="1659" y="477"/>
                  </a:lnTo>
                  <a:lnTo>
                    <a:pt x="1706" y="501"/>
                  </a:lnTo>
                  <a:lnTo>
                    <a:pt x="1754" y="525"/>
                  </a:lnTo>
                  <a:lnTo>
                    <a:pt x="1802" y="549"/>
                  </a:lnTo>
                  <a:lnTo>
                    <a:pt x="1848" y="573"/>
                  </a:lnTo>
                  <a:lnTo>
                    <a:pt x="1895" y="599"/>
                  </a:lnTo>
                  <a:lnTo>
                    <a:pt x="1940" y="625"/>
                  </a:lnTo>
                  <a:lnTo>
                    <a:pt x="1987" y="651"/>
                  </a:lnTo>
                  <a:lnTo>
                    <a:pt x="2032" y="679"/>
                  </a:lnTo>
                  <a:lnTo>
                    <a:pt x="2077" y="707"/>
                  </a:lnTo>
                  <a:lnTo>
                    <a:pt x="2122" y="735"/>
                  </a:lnTo>
                  <a:lnTo>
                    <a:pt x="2167" y="765"/>
                  </a:lnTo>
                  <a:lnTo>
                    <a:pt x="2211" y="794"/>
                  </a:lnTo>
                  <a:lnTo>
                    <a:pt x="2255" y="824"/>
                  </a:lnTo>
                  <a:lnTo>
                    <a:pt x="2299" y="855"/>
                  </a:lnTo>
                  <a:lnTo>
                    <a:pt x="2341" y="887"/>
                  </a:lnTo>
                  <a:lnTo>
                    <a:pt x="2384" y="918"/>
                  </a:lnTo>
                  <a:lnTo>
                    <a:pt x="2426" y="951"/>
                  </a:lnTo>
                  <a:lnTo>
                    <a:pt x="2469" y="984"/>
                  </a:lnTo>
                  <a:lnTo>
                    <a:pt x="2510" y="1018"/>
                  </a:lnTo>
                  <a:lnTo>
                    <a:pt x="2552" y="1052"/>
                  </a:lnTo>
                  <a:lnTo>
                    <a:pt x="2592" y="1087"/>
                  </a:lnTo>
                  <a:lnTo>
                    <a:pt x="2633" y="1122"/>
                  </a:lnTo>
                  <a:lnTo>
                    <a:pt x="2673" y="1157"/>
                  </a:lnTo>
                  <a:lnTo>
                    <a:pt x="2713" y="1193"/>
                  </a:lnTo>
                  <a:lnTo>
                    <a:pt x="2752" y="1230"/>
                  </a:lnTo>
                  <a:lnTo>
                    <a:pt x="2791" y="1268"/>
                  </a:lnTo>
                  <a:lnTo>
                    <a:pt x="2830" y="1305"/>
                  </a:lnTo>
                  <a:lnTo>
                    <a:pt x="2867" y="1344"/>
                  </a:lnTo>
                  <a:lnTo>
                    <a:pt x="2906" y="1382"/>
                  </a:lnTo>
                  <a:lnTo>
                    <a:pt x="2943" y="1422"/>
                  </a:lnTo>
                  <a:lnTo>
                    <a:pt x="2980" y="1461"/>
                  </a:lnTo>
                  <a:lnTo>
                    <a:pt x="3016" y="1502"/>
                  </a:lnTo>
                  <a:lnTo>
                    <a:pt x="3053" y="1543"/>
                  </a:lnTo>
                  <a:lnTo>
                    <a:pt x="3088" y="1583"/>
                  </a:lnTo>
                  <a:lnTo>
                    <a:pt x="3123" y="1625"/>
                  </a:lnTo>
                  <a:lnTo>
                    <a:pt x="3158" y="1667"/>
                  </a:lnTo>
                  <a:lnTo>
                    <a:pt x="3192" y="1710"/>
                  </a:lnTo>
                  <a:lnTo>
                    <a:pt x="3226" y="1753"/>
                  </a:lnTo>
                  <a:lnTo>
                    <a:pt x="3259" y="1797"/>
                  </a:lnTo>
                  <a:lnTo>
                    <a:pt x="3292" y="1841"/>
                  </a:lnTo>
                  <a:lnTo>
                    <a:pt x="3325" y="1885"/>
                  </a:lnTo>
                  <a:lnTo>
                    <a:pt x="3356" y="1931"/>
                  </a:lnTo>
                  <a:lnTo>
                    <a:pt x="3388" y="1975"/>
                  </a:lnTo>
                  <a:lnTo>
                    <a:pt x="3419" y="2021"/>
                  </a:lnTo>
                  <a:lnTo>
                    <a:pt x="3449" y="2067"/>
                  </a:lnTo>
                  <a:lnTo>
                    <a:pt x="3480" y="2114"/>
                  </a:lnTo>
                  <a:lnTo>
                    <a:pt x="3509" y="2161"/>
                  </a:lnTo>
                  <a:lnTo>
                    <a:pt x="3538" y="2208"/>
                  </a:lnTo>
                  <a:lnTo>
                    <a:pt x="3567" y="2256"/>
                  </a:lnTo>
                  <a:lnTo>
                    <a:pt x="3595" y="2304"/>
                  </a:lnTo>
                  <a:lnTo>
                    <a:pt x="3622" y="2352"/>
                  </a:lnTo>
                  <a:lnTo>
                    <a:pt x="3650" y="2402"/>
                  </a:lnTo>
                  <a:lnTo>
                    <a:pt x="3676" y="2451"/>
                  </a:lnTo>
                  <a:lnTo>
                    <a:pt x="3702" y="2501"/>
                  </a:lnTo>
                  <a:lnTo>
                    <a:pt x="3728" y="2551"/>
                  </a:lnTo>
                  <a:lnTo>
                    <a:pt x="3752" y="2601"/>
                  </a:lnTo>
                  <a:lnTo>
                    <a:pt x="3776" y="2652"/>
                  </a:lnTo>
                  <a:lnTo>
                    <a:pt x="3801" y="2703"/>
                  </a:lnTo>
                  <a:lnTo>
                    <a:pt x="3824" y="2755"/>
                  </a:lnTo>
                  <a:lnTo>
                    <a:pt x="3847" y="2807"/>
                  </a:lnTo>
                  <a:lnTo>
                    <a:pt x="3869" y="2859"/>
                  </a:lnTo>
                  <a:lnTo>
                    <a:pt x="3891" y="2912"/>
                  </a:lnTo>
                  <a:lnTo>
                    <a:pt x="3912" y="2964"/>
                  </a:lnTo>
                  <a:lnTo>
                    <a:pt x="3932" y="3018"/>
                  </a:lnTo>
                  <a:lnTo>
                    <a:pt x="3952" y="3072"/>
                  </a:lnTo>
                  <a:lnTo>
                    <a:pt x="3972" y="3126"/>
                  </a:lnTo>
                  <a:lnTo>
                    <a:pt x="3991" y="3180"/>
                  </a:lnTo>
                  <a:lnTo>
                    <a:pt x="4009" y="3234"/>
                  </a:lnTo>
                  <a:lnTo>
                    <a:pt x="4027" y="3290"/>
                  </a:lnTo>
                  <a:lnTo>
                    <a:pt x="4043" y="3344"/>
                  </a:lnTo>
                  <a:lnTo>
                    <a:pt x="4061" y="3400"/>
                  </a:lnTo>
                  <a:lnTo>
                    <a:pt x="4076" y="3456"/>
                  </a:lnTo>
                  <a:lnTo>
                    <a:pt x="4092" y="3512"/>
                  </a:lnTo>
                  <a:lnTo>
                    <a:pt x="4106" y="3568"/>
                  </a:lnTo>
                  <a:lnTo>
                    <a:pt x="4120" y="3625"/>
                  </a:lnTo>
                  <a:lnTo>
                    <a:pt x="4135" y="3682"/>
                  </a:lnTo>
                  <a:lnTo>
                    <a:pt x="4147" y="3739"/>
                  </a:lnTo>
                  <a:lnTo>
                    <a:pt x="4159" y="3797"/>
                  </a:lnTo>
                  <a:lnTo>
                    <a:pt x="4171" y="3854"/>
                  </a:lnTo>
                  <a:lnTo>
                    <a:pt x="4182" y="3912"/>
                  </a:lnTo>
                  <a:lnTo>
                    <a:pt x="4192" y="3971"/>
                  </a:lnTo>
                  <a:lnTo>
                    <a:pt x="4201" y="4030"/>
                  </a:lnTo>
                  <a:lnTo>
                    <a:pt x="4212" y="4088"/>
                  </a:lnTo>
                  <a:lnTo>
                    <a:pt x="4220" y="4147"/>
                  </a:lnTo>
                  <a:lnTo>
                    <a:pt x="4228" y="4206"/>
                  </a:lnTo>
                  <a:lnTo>
                    <a:pt x="4235" y="4266"/>
                  </a:lnTo>
                  <a:lnTo>
                    <a:pt x="4241" y="4325"/>
                  </a:lnTo>
                  <a:lnTo>
                    <a:pt x="4247" y="4385"/>
                  </a:lnTo>
                  <a:lnTo>
                    <a:pt x="4252" y="4445"/>
                  </a:lnTo>
                  <a:lnTo>
                    <a:pt x="4256" y="4506"/>
                  </a:lnTo>
                  <a:lnTo>
                    <a:pt x="4260" y="4566"/>
                  </a:lnTo>
                  <a:lnTo>
                    <a:pt x="4263" y="4627"/>
                  </a:lnTo>
                  <a:lnTo>
                    <a:pt x="4266" y="4688"/>
                  </a:lnTo>
                  <a:lnTo>
                    <a:pt x="4267" y="4749"/>
                  </a:lnTo>
                  <a:lnTo>
                    <a:pt x="4268" y="4810"/>
                  </a:lnTo>
                  <a:lnTo>
                    <a:pt x="4269" y="4871"/>
                  </a:lnTo>
                  <a:lnTo>
                    <a:pt x="4360" y="4871"/>
                  </a:lnTo>
                  <a:close/>
                </a:path>
              </a:pathLst>
            </a:custGeom>
            <a:solidFill>
              <a:srgbClr val="008FE0"/>
            </a:solidFill>
            <a:ln w="9525">
              <a:noFill/>
              <a:round/>
              <a:headEnd/>
              <a:tailEnd/>
            </a:ln>
          </p:spPr>
          <p:txBody>
            <a:bodyPr/>
            <a:lstStyle/>
            <a:p>
              <a:endParaRPr lang="en-US" sz="2400"/>
            </a:p>
          </p:txBody>
        </p:sp>
        <p:sp>
          <p:nvSpPr>
            <p:cNvPr id="70" name="Freeform 68"/>
            <p:cNvSpPr>
              <a:spLocks/>
            </p:cNvSpPr>
            <p:nvPr/>
          </p:nvSpPr>
          <p:spPr bwMode="auto">
            <a:xfrm>
              <a:off x="4754" y="2221"/>
              <a:ext cx="727" cy="696"/>
            </a:xfrm>
            <a:custGeom>
              <a:avLst/>
              <a:gdLst>
                <a:gd name="T0" fmla="*/ 0 w 4360"/>
                <a:gd name="T1" fmla="*/ 0 h 4872"/>
                <a:gd name="T2" fmla="*/ 0 w 4360"/>
                <a:gd name="T3" fmla="*/ 0 h 4872"/>
                <a:gd name="T4" fmla="*/ 0 w 4360"/>
                <a:gd name="T5" fmla="*/ 0 h 4872"/>
                <a:gd name="T6" fmla="*/ 0 w 4360"/>
                <a:gd name="T7" fmla="*/ 0 h 4872"/>
                <a:gd name="T8" fmla="*/ 0 w 4360"/>
                <a:gd name="T9" fmla="*/ 0 h 4872"/>
                <a:gd name="T10" fmla="*/ 0 w 4360"/>
                <a:gd name="T11" fmla="*/ 0 h 4872"/>
                <a:gd name="T12" fmla="*/ 0 w 4360"/>
                <a:gd name="T13" fmla="*/ 0 h 4872"/>
                <a:gd name="T14" fmla="*/ 0 w 4360"/>
                <a:gd name="T15" fmla="*/ 0 h 4872"/>
                <a:gd name="T16" fmla="*/ 0 w 4360"/>
                <a:gd name="T17" fmla="*/ 0 h 4872"/>
                <a:gd name="T18" fmla="*/ 0 w 4360"/>
                <a:gd name="T19" fmla="*/ 0 h 4872"/>
                <a:gd name="T20" fmla="*/ 0 w 4360"/>
                <a:gd name="T21" fmla="*/ 0 h 4872"/>
                <a:gd name="T22" fmla="*/ 0 w 4360"/>
                <a:gd name="T23" fmla="*/ 0 h 4872"/>
                <a:gd name="T24" fmla="*/ 0 w 4360"/>
                <a:gd name="T25" fmla="*/ 0 h 4872"/>
                <a:gd name="T26" fmla="*/ 1 w 4360"/>
                <a:gd name="T27" fmla="*/ 0 h 4872"/>
                <a:gd name="T28" fmla="*/ 1 w 4360"/>
                <a:gd name="T29" fmla="*/ 0 h 4872"/>
                <a:gd name="T30" fmla="*/ 1 w 4360"/>
                <a:gd name="T31" fmla="*/ 0 h 4872"/>
                <a:gd name="T32" fmla="*/ 1 w 4360"/>
                <a:gd name="T33" fmla="*/ 0 h 4872"/>
                <a:gd name="T34" fmla="*/ 1 w 4360"/>
                <a:gd name="T35" fmla="*/ 0 h 4872"/>
                <a:gd name="T36" fmla="*/ 1 w 4360"/>
                <a:gd name="T37" fmla="*/ 0 h 4872"/>
                <a:gd name="T38" fmla="*/ 1 w 4360"/>
                <a:gd name="T39" fmla="*/ 0 h 4872"/>
                <a:gd name="T40" fmla="*/ 1 w 4360"/>
                <a:gd name="T41" fmla="*/ 0 h 4872"/>
                <a:gd name="T42" fmla="*/ 1 w 4360"/>
                <a:gd name="T43" fmla="*/ 0 h 4872"/>
                <a:gd name="T44" fmla="*/ 1 w 4360"/>
                <a:gd name="T45" fmla="*/ 0 h 4872"/>
                <a:gd name="T46" fmla="*/ 1 w 4360"/>
                <a:gd name="T47" fmla="*/ 0 h 4872"/>
                <a:gd name="T48" fmla="*/ 1 w 4360"/>
                <a:gd name="T49" fmla="*/ 0 h 4872"/>
                <a:gd name="T50" fmla="*/ 1 w 4360"/>
                <a:gd name="T51" fmla="*/ 0 h 4872"/>
                <a:gd name="T52" fmla="*/ 1 w 4360"/>
                <a:gd name="T53" fmla="*/ 0 h 4872"/>
                <a:gd name="T54" fmla="*/ 1 w 4360"/>
                <a:gd name="T55" fmla="*/ 0 h 4872"/>
                <a:gd name="T56" fmla="*/ 1 w 4360"/>
                <a:gd name="T57" fmla="*/ 0 h 4872"/>
                <a:gd name="T58" fmla="*/ 1 w 4360"/>
                <a:gd name="T59" fmla="*/ 0 h 4872"/>
                <a:gd name="T60" fmla="*/ 1 w 4360"/>
                <a:gd name="T61" fmla="*/ 0 h 4872"/>
                <a:gd name="T62" fmla="*/ 1 w 4360"/>
                <a:gd name="T63" fmla="*/ 0 h 4872"/>
                <a:gd name="T64" fmla="*/ 1 w 4360"/>
                <a:gd name="T65" fmla="*/ 0 h 4872"/>
                <a:gd name="T66" fmla="*/ 1 w 4360"/>
                <a:gd name="T67" fmla="*/ 0 h 4872"/>
                <a:gd name="T68" fmla="*/ 1 w 4360"/>
                <a:gd name="T69" fmla="*/ 0 h 4872"/>
                <a:gd name="T70" fmla="*/ 1 w 4360"/>
                <a:gd name="T71" fmla="*/ 0 h 4872"/>
                <a:gd name="T72" fmla="*/ 1 w 4360"/>
                <a:gd name="T73" fmla="*/ 0 h 4872"/>
                <a:gd name="T74" fmla="*/ 1 w 4360"/>
                <a:gd name="T75" fmla="*/ 0 h 4872"/>
                <a:gd name="T76" fmla="*/ 0 w 4360"/>
                <a:gd name="T77" fmla="*/ 0 h 4872"/>
                <a:gd name="T78" fmla="*/ 0 w 4360"/>
                <a:gd name="T79" fmla="*/ 0 h 4872"/>
                <a:gd name="T80" fmla="*/ 0 w 4360"/>
                <a:gd name="T81" fmla="*/ 0 h 4872"/>
                <a:gd name="T82" fmla="*/ 0 w 4360"/>
                <a:gd name="T83" fmla="*/ 0 h 4872"/>
                <a:gd name="T84" fmla="*/ 0 w 4360"/>
                <a:gd name="T85" fmla="*/ 0 h 4872"/>
                <a:gd name="T86" fmla="*/ 0 w 4360"/>
                <a:gd name="T87" fmla="*/ 0 h 4872"/>
                <a:gd name="T88" fmla="*/ 0 w 4360"/>
                <a:gd name="T89" fmla="*/ 0 h 4872"/>
                <a:gd name="T90" fmla="*/ 0 w 4360"/>
                <a:gd name="T91" fmla="*/ 0 h 4872"/>
                <a:gd name="T92" fmla="*/ 0 w 4360"/>
                <a:gd name="T93" fmla="*/ 0 h 4872"/>
                <a:gd name="T94" fmla="*/ 0 w 4360"/>
                <a:gd name="T95" fmla="*/ 0 h 4872"/>
                <a:gd name="T96" fmla="*/ 0 w 4360"/>
                <a:gd name="T97" fmla="*/ 0 h 4872"/>
                <a:gd name="T98" fmla="*/ 0 w 4360"/>
                <a:gd name="T99" fmla="*/ 0 h 4872"/>
                <a:gd name="T100" fmla="*/ 0 w 4360"/>
                <a:gd name="T101" fmla="*/ 0 h 4872"/>
                <a:gd name="T102" fmla="*/ 0 w 4360"/>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60"/>
                <a:gd name="T157" fmla="*/ 0 h 4872"/>
                <a:gd name="T158" fmla="*/ 4360 w 4360"/>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60" h="4872">
                  <a:moveTo>
                    <a:pt x="0" y="4872"/>
                  </a:moveTo>
                  <a:lnTo>
                    <a:pt x="0" y="4872"/>
                  </a:lnTo>
                  <a:lnTo>
                    <a:pt x="57" y="4872"/>
                  </a:lnTo>
                  <a:lnTo>
                    <a:pt x="112" y="4870"/>
                  </a:lnTo>
                  <a:lnTo>
                    <a:pt x="168" y="4869"/>
                  </a:lnTo>
                  <a:lnTo>
                    <a:pt x="224" y="4865"/>
                  </a:lnTo>
                  <a:lnTo>
                    <a:pt x="279" y="4862"/>
                  </a:lnTo>
                  <a:lnTo>
                    <a:pt x="335" y="4857"/>
                  </a:lnTo>
                  <a:lnTo>
                    <a:pt x="390" y="4853"/>
                  </a:lnTo>
                  <a:lnTo>
                    <a:pt x="445" y="4847"/>
                  </a:lnTo>
                  <a:lnTo>
                    <a:pt x="500" y="4840"/>
                  </a:lnTo>
                  <a:lnTo>
                    <a:pt x="555" y="4832"/>
                  </a:lnTo>
                  <a:lnTo>
                    <a:pt x="608" y="4825"/>
                  </a:lnTo>
                  <a:lnTo>
                    <a:pt x="663" y="4815"/>
                  </a:lnTo>
                  <a:lnTo>
                    <a:pt x="717" y="4806"/>
                  </a:lnTo>
                  <a:lnTo>
                    <a:pt x="770" y="4796"/>
                  </a:lnTo>
                  <a:lnTo>
                    <a:pt x="824" y="4785"/>
                  </a:lnTo>
                  <a:lnTo>
                    <a:pt x="877" y="4773"/>
                  </a:lnTo>
                  <a:lnTo>
                    <a:pt x="930" y="4760"/>
                  </a:lnTo>
                  <a:lnTo>
                    <a:pt x="983" y="4746"/>
                  </a:lnTo>
                  <a:lnTo>
                    <a:pt x="1035" y="4733"/>
                  </a:lnTo>
                  <a:lnTo>
                    <a:pt x="1088" y="4718"/>
                  </a:lnTo>
                  <a:lnTo>
                    <a:pt x="1140" y="4702"/>
                  </a:lnTo>
                  <a:lnTo>
                    <a:pt x="1191" y="4687"/>
                  </a:lnTo>
                  <a:lnTo>
                    <a:pt x="1243" y="4670"/>
                  </a:lnTo>
                  <a:lnTo>
                    <a:pt x="1295" y="4653"/>
                  </a:lnTo>
                  <a:lnTo>
                    <a:pt x="1345" y="4635"/>
                  </a:lnTo>
                  <a:lnTo>
                    <a:pt x="1396" y="4615"/>
                  </a:lnTo>
                  <a:lnTo>
                    <a:pt x="1446" y="4596"/>
                  </a:lnTo>
                  <a:lnTo>
                    <a:pt x="1497" y="4576"/>
                  </a:lnTo>
                  <a:lnTo>
                    <a:pt x="1547" y="4554"/>
                  </a:lnTo>
                  <a:lnTo>
                    <a:pt x="1596" y="4533"/>
                  </a:lnTo>
                  <a:lnTo>
                    <a:pt x="1646" y="4511"/>
                  </a:lnTo>
                  <a:lnTo>
                    <a:pt x="1694" y="4488"/>
                  </a:lnTo>
                  <a:lnTo>
                    <a:pt x="1743" y="4465"/>
                  </a:lnTo>
                  <a:lnTo>
                    <a:pt x="1791" y="4440"/>
                  </a:lnTo>
                  <a:lnTo>
                    <a:pt x="1840" y="4415"/>
                  </a:lnTo>
                  <a:lnTo>
                    <a:pt x="1888" y="4390"/>
                  </a:lnTo>
                  <a:lnTo>
                    <a:pt x="1935" y="4364"/>
                  </a:lnTo>
                  <a:lnTo>
                    <a:pt x="1982" y="4337"/>
                  </a:lnTo>
                  <a:lnTo>
                    <a:pt x="2029" y="4310"/>
                  </a:lnTo>
                  <a:lnTo>
                    <a:pt x="2076" y="4283"/>
                  </a:lnTo>
                  <a:lnTo>
                    <a:pt x="2121" y="4255"/>
                  </a:lnTo>
                  <a:lnTo>
                    <a:pt x="2167" y="4225"/>
                  </a:lnTo>
                  <a:lnTo>
                    <a:pt x="2213" y="4196"/>
                  </a:lnTo>
                  <a:lnTo>
                    <a:pt x="2258" y="4165"/>
                  </a:lnTo>
                  <a:lnTo>
                    <a:pt x="2303" y="4135"/>
                  </a:lnTo>
                  <a:lnTo>
                    <a:pt x="2347" y="4103"/>
                  </a:lnTo>
                  <a:lnTo>
                    <a:pt x="2392" y="4070"/>
                  </a:lnTo>
                  <a:lnTo>
                    <a:pt x="2435" y="4039"/>
                  </a:lnTo>
                  <a:lnTo>
                    <a:pt x="2478" y="4005"/>
                  </a:lnTo>
                  <a:lnTo>
                    <a:pt x="2521" y="3971"/>
                  </a:lnTo>
                  <a:lnTo>
                    <a:pt x="2564" y="3937"/>
                  </a:lnTo>
                  <a:lnTo>
                    <a:pt x="2606" y="3902"/>
                  </a:lnTo>
                  <a:lnTo>
                    <a:pt x="2648" y="3867"/>
                  </a:lnTo>
                  <a:lnTo>
                    <a:pt x="2689" y="3830"/>
                  </a:lnTo>
                  <a:lnTo>
                    <a:pt x="2730" y="3794"/>
                  </a:lnTo>
                  <a:lnTo>
                    <a:pt x="2771" y="3757"/>
                  </a:lnTo>
                  <a:lnTo>
                    <a:pt x="2811" y="3720"/>
                  </a:lnTo>
                  <a:lnTo>
                    <a:pt x="2851" y="3681"/>
                  </a:lnTo>
                  <a:lnTo>
                    <a:pt x="2890" y="3643"/>
                  </a:lnTo>
                  <a:lnTo>
                    <a:pt x="2929" y="3604"/>
                  </a:lnTo>
                  <a:lnTo>
                    <a:pt x="2968" y="3565"/>
                  </a:lnTo>
                  <a:lnTo>
                    <a:pt x="3006" y="3524"/>
                  </a:lnTo>
                  <a:lnTo>
                    <a:pt x="3044" y="3483"/>
                  </a:lnTo>
                  <a:lnTo>
                    <a:pt x="3081" y="3443"/>
                  </a:lnTo>
                  <a:lnTo>
                    <a:pt x="3117" y="3401"/>
                  </a:lnTo>
                  <a:lnTo>
                    <a:pt x="3154" y="3359"/>
                  </a:lnTo>
                  <a:lnTo>
                    <a:pt x="3189" y="3316"/>
                  </a:lnTo>
                  <a:lnTo>
                    <a:pt x="3225" y="3273"/>
                  </a:lnTo>
                  <a:lnTo>
                    <a:pt x="3260" y="3230"/>
                  </a:lnTo>
                  <a:lnTo>
                    <a:pt x="3295" y="3186"/>
                  </a:lnTo>
                  <a:lnTo>
                    <a:pt x="3329" y="3141"/>
                  </a:lnTo>
                  <a:lnTo>
                    <a:pt x="3362" y="3096"/>
                  </a:lnTo>
                  <a:lnTo>
                    <a:pt x="3396" y="3051"/>
                  </a:lnTo>
                  <a:lnTo>
                    <a:pt x="3428" y="3005"/>
                  </a:lnTo>
                  <a:lnTo>
                    <a:pt x="3461" y="2958"/>
                  </a:lnTo>
                  <a:lnTo>
                    <a:pt x="3492" y="2912"/>
                  </a:lnTo>
                  <a:lnTo>
                    <a:pt x="3523" y="2865"/>
                  </a:lnTo>
                  <a:lnTo>
                    <a:pt x="3554" y="2817"/>
                  </a:lnTo>
                  <a:lnTo>
                    <a:pt x="3584" y="2770"/>
                  </a:lnTo>
                  <a:lnTo>
                    <a:pt x="3613" y="2721"/>
                  </a:lnTo>
                  <a:lnTo>
                    <a:pt x="3643" y="2672"/>
                  </a:lnTo>
                  <a:lnTo>
                    <a:pt x="3671" y="2623"/>
                  </a:lnTo>
                  <a:lnTo>
                    <a:pt x="3699" y="2573"/>
                  </a:lnTo>
                  <a:lnTo>
                    <a:pt x="3727" y="2523"/>
                  </a:lnTo>
                  <a:lnTo>
                    <a:pt x="3754" y="2473"/>
                  </a:lnTo>
                  <a:lnTo>
                    <a:pt x="3780" y="2422"/>
                  </a:lnTo>
                  <a:lnTo>
                    <a:pt x="3807" y="2372"/>
                  </a:lnTo>
                  <a:lnTo>
                    <a:pt x="3832" y="2320"/>
                  </a:lnTo>
                  <a:lnTo>
                    <a:pt x="3857" y="2267"/>
                  </a:lnTo>
                  <a:lnTo>
                    <a:pt x="3882" y="2215"/>
                  </a:lnTo>
                  <a:lnTo>
                    <a:pt x="3906" y="2162"/>
                  </a:lnTo>
                  <a:lnTo>
                    <a:pt x="3929" y="2109"/>
                  </a:lnTo>
                  <a:lnTo>
                    <a:pt x="3951" y="2056"/>
                  </a:lnTo>
                  <a:lnTo>
                    <a:pt x="3974" y="2002"/>
                  </a:lnTo>
                  <a:lnTo>
                    <a:pt x="3995" y="1949"/>
                  </a:lnTo>
                  <a:lnTo>
                    <a:pt x="4016" y="1893"/>
                  </a:lnTo>
                  <a:lnTo>
                    <a:pt x="4036" y="1839"/>
                  </a:lnTo>
                  <a:lnTo>
                    <a:pt x="4057" y="1783"/>
                  </a:lnTo>
                  <a:lnTo>
                    <a:pt x="4076" y="1728"/>
                  </a:lnTo>
                  <a:lnTo>
                    <a:pt x="4095" y="1673"/>
                  </a:lnTo>
                  <a:lnTo>
                    <a:pt x="4112" y="1616"/>
                  </a:lnTo>
                  <a:lnTo>
                    <a:pt x="4131" y="1561"/>
                  </a:lnTo>
                  <a:lnTo>
                    <a:pt x="4147" y="1503"/>
                  </a:lnTo>
                  <a:lnTo>
                    <a:pt x="4163" y="1446"/>
                  </a:lnTo>
                  <a:lnTo>
                    <a:pt x="4179" y="1389"/>
                  </a:lnTo>
                  <a:lnTo>
                    <a:pt x="4194" y="1331"/>
                  </a:lnTo>
                  <a:lnTo>
                    <a:pt x="4208" y="1273"/>
                  </a:lnTo>
                  <a:lnTo>
                    <a:pt x="4223" y="1216"/>
                  </a:lnTo>
                  <a:lnTo>
                    <a:pt x="4236" y="1157"/>
                  </a:lnTo>
                  <a:lnTo>
                    <a:pt x="4248" y="1098"/>
                  </a:lnTo>
                  <a:lnTo>
                    <a:pt x="4260" y="1039"/>
                  </a:lnTo>
                  <a:lnTo>
                    <a:pt x="4271" y="980"/>
                  </a:lnTo>
                  <a:lnTo>
                    <a:pt x="4281" y="921"/>
                  </a:lnTo>
                  <a:lnTo>
                    <a:pt x="4291" y="861"/>
                  </a:lnTo>
                  <a:lnTo>
                    <a:pt x="4301" y="801"/>
                  </a:lnTo>
                  <a:lnTo>
                    <a:pt x="4310" y="741"/>
                  </a:lnTo>
                  <a:lnTo>
                    <a:pt x="4318" y="680"/>
                  </a:lnTo>
                  <a:lnTo>
                    <a:pt x="4325" y="620"/>
                  </a:lnTo>
                  <a:lnTo>
                    <a:pt x="4332" y="559"/>
                  </a:lnTo>
                  <a:lnTo>
                    <a:pt x="4337" y="498"/>
                  </a:lnTo>
                  <a:lnTo>
                    <a:pt x="4343" y="435"/>
                  </a:lnTo>
                  <a:lnTo>
                    <a:pt x="4347" y="374"/>
                  </a:lnTo>
                  <a:lnTo>
                    <a:pt x="4351" y="312"/>
                  </a:lnTo>
                  <a:lnTo>
                    <a:pt x="4354" y="251"/>
                  </a:lnTo>
                  <a:lnTo>
                    <a:pt x="4356" y="188"/>
                  </a:lnTo>
                  <a:lnTo>
                    <a:pt x="4358" y="125"/>
                  </a:lnTo>
                  <a:lnTo>
                    <a:pt x="4359" y="63"/>
                  </a:lnTo>
                  <a:lnTo>
                    <a:pt x="4360" y="0"/>
                  </a:lnTo>
                  <a:lnTo>
                    <a:pt x="4269" y="0"/>
                  </a:lnTo>
                  <a:lnTo>
                    <a:pt x="4268" y="62"/>
                  </a:lnTo>
                  <a:lnTo>
                    <a:pt x="4267" y="123"/>
                  </a:lnTo>
                  <a:lnTo>
                    <a:pt x="4266" y="184"/>
                  </a:lnTo>
                  <a:lnTo>
                    <a:pt x="4263" y="245"/>
                  </a:lnTo>
                  <a:lnTo>
                    <a:pt x="4260" y="306"/>
                  </a:lnTo>
                  <a:lnTo>
                    <a:pt x="4256" y="366"/>
                  </a:lnTo>
                  <a:lnTo>
                    <a:pt x="4252" y="427"/>
                  </a:lnTo>
                  <a:lnTo>
                    <a:pt x="4247" y="487"/>
                  </a:lnTo>
                  <a:lnTo>
                    <a:pt x="4241" y="547"/>
                  </a:lnTo>
                  <a:lnTo>
                    <a:pt x="4235" y="606"/>
                  </a:lnTo>
                  <a:lnTo>
                    <a:pt x="4228" y="666"/>
                  </a:lnTo>
                  <a:lnTo>
                    <a:pt x="4220" y="725"/>
                  </a:lnTo>
                  <a:lnTo>
                    <a:pt x="4212" y="784"/>
                  </a:lnTo>
                  <a:lnTo>
                    <a:pt x="4201" y="842"/>
                  </a:lnTo>
                  <a:lnTo>
                    <a:pt x="4192" y="901"/>
                  </a:lnTo>
                  <a:lnTo>
                    <a:pt x="4182" y="960"/>
                  </a:lnTo>
                  <a:lnTo>
                    <a:pt x="4171" y="1018"/>
                  </a:lnTo>
                  <a:lnTo>
                    <a:pt x="4159" y="1075"/>
                  </a:lnTo>
                  <a:lnTo>
                    <a:pt x="4147" y="1133"/>
                  </a:lnTo>
                  <a:lnTo>
                    <a:pt x="4135" y="1190"/>
                  </a:lnTo>
                  <a:lnTo>
                    <a:pt x="4120" y="1247"/>
                  </a:lnTo>
                  <a:lnTo>
                    <a:pt x="4106" y="1304"/>
                  </a:lnTo>
                  <a:lnTo>
                    <a:pt x="4092" y="1360"/>
                  </a:lnTo>
                  <a:lnTo>
                    <a:pt x="4076" y="1416"/>
                  </a:lnTo>
                  <a:lnTo>
                    <a:pt x="4061" y="1472"/>
                  </a:lnTo>
                  <a:lnTo>
                    <a:pt x="4043" y="1528"/>
                  </a:lnTo>
                  <a:lnTo>
                    <a:pt x="4027" y="1582"/>
                  </a:lnTo>
                  <a:lnTo>
                    <a:pt x="4009" y="1638"/>
                  </a:lnTo>
                  <a:lnTo>
                    <a:pt x="3991" y="1692"/>
                  </a:lnTo>
                  <a:lnTo>
                    <a:pt x="3972" y="1746"/>
                  </a:lnTo>
                  <a:lnTo>
                    <a:pt x="3952" y="1800"/>
                  </a:lnTo>
                  <a:lnTo>
                    <a:pt x="3932" y="1854"/>
                  </a:lnTo>
                  <a:lnTo>
                    <a:pt x="3912" y="1908"/>
                  </a:lnTo>
                  <a:lnTo>
                    <a:pt x="3891" y="1960"/>
                  </a:lnTo>
                  <a:lnTo>
                    <a:pt x="3869" y="2013"/>
                  </a:lnTo>
                  <a:lnTo>
                    <a:pt x="3847" y="2065"/>
                  </a:lnTo>
                  <a:lnTo>
                    <a:pt x="3824" y="2117"/>
                  </a:lnTo>
                  <a:lnTo>
                    <a:pt x="3801" y="2169"/>
                  </a:lnTo>
                  <a:lnTo>
                    <a:pt x="3776" y="2220"/>
                  </a:lnTo>
                  <a:lnTo>
                    <a:pt x="3752" y="2271"/>
                  </a:lnTo>
                  <a:lnTo>
                    <a:pt x="3728" y="2321"/>
                  </a:lnTo>
                  <a:lnTo>
                    <a:pt x="3702" y="2372"/>
                  </a:lnTo>
                  <a:lnTo>
                    <a:pt x="3676" y="2421"/>
                  </a:lnTo>
                  <a:lnTo>
                    <a:pt x="3650" y="2470"/>
                  </a:lnTo>
                  <a:lnTo>
                    <a:pt x="3622" y="2520"/>
                  </a:lnTo>
                  <a:lnTo>
                    <a:pt x="3595" y="2568"/>
                  </a:lnTo>
                  <a:lnTo>
                    <a:pt x="3567" y="2616"/>
                  </a:lnTo>
                  <a:lnTo>
                    <a:pt x="3538" y="2664"/>
                  </a:lnTo>
                  <a:lnTo>
                    <a:pt x="3509" y="2711"/>
                  </a:lnTo>
                  <a:lnTo>
                    <a:pt x="3480" y="2758"/>
                  </a:lnTo>
                  <a:lnTo>
                    <a:pt x="3449" y="2805"/>
                  </a:lnTo>
                  <a:lnTo>
                    <a:pt x="3419" y="2851"/>
                  </a:lnTo>
                  <a:lnTo>
                    <a:pt x="3388" y="2897"/>
                  </a:lnTo>
                  <a:lnTo>
                    <a:pt x="3356" y="2942"/>
                  </a:lnTo>
                  <a:lnTo>
                    <a:pt x="3325" y="2987"/>
                  </a:lnTo>
                  <a:lnTo>
                    <a:pt x="3292" y="3031"/>
                  </a:lnTo>
                  <a:lnTo>
                    <a:pt x="3259" y="3075"/>
                  </a:lnTo>
                  <a:lnTo>
                    <a:pt x="3226" y="3119"/>
                  </a:lnTo>
                  <a:lnTo>
                    <a:pt x="3192" y="3162"/>
                  </a:lnTo>
                  <a:lnTo>
                    <a:pt x="3158" y="3205"/>
                  </a:lnTo>
                  <a:lnTo>
                    <a:pt x="3123" y="3247"/>
                  </a:lnTo>
                  <a:lnTo>
                    <a:pt x="3088" y="3289"/>
                  </a:lnTo>
                  <a:lnTo>
                    <a:pt x="3053" y="3329"/>
                  </a:lnTo>
                  <a:lnTo>
                    <a:pt x="3016" y="3370"/>
                  </a:lnTo>
                  <a:lnTo>
                    <a:pt x="2980" y="3411"/>
                  </a:lnTo>
                  <a:lnTo>
                    <a:pt x="2943" y="3450"/>
                  </a:lnTo>
                  <a:lnTo>
                    <a:pt x="2906" y="3490"/>
                  </a:lnTo>
                  <a:lnTo>
                    <a:pt x="2867" y="3528"/>
                  </a:lnTo>
                  <a:lnTo>
                    <a:pt x="2830" y="3567"/>
                  </a:lnTo>
                  <a:lnTo>
                    <a:pt x="2791" y="3604"/>
                  </a:lnTo>
                  <a:lnTo>
                    <a:pt x="2752" y="3642"/>
                  </a:lnTo>
                  <a:lnTo>
                    <a:pt x="2713" y="3679"/>
                  </a:lnTo>
                  <a:lnTo>
                    <a:pt x="2673" y="3715"/>
                  </a:lnTo>
                  <a:lnTo>
                    <a:pt x="2633" y="3750"/>
                  </a:lnTo>
                  <a:lnTo>
                    <a:pt x="2592" y="3785"/>
                  </a:lnTo>
                  <a:lnTo>
                    <a:pt x="2552" y="3820"/>
                  </a:lnTo>
                  <a:lnTo>
                    <a:pt x="2510" y="3854"/>
                  </a:lnTo>
                  <a:lnTo>
                    <a:pt x="2469" y="3888"/>
                  </a:lnTo>
                  <a:lnTo>
                    <a:pt x="2426" y="3921"/>
                  </a:lnTo>
                  <a:lnTo>
                    <a:pt x="2384" y="3954"/>
                  </a:lnTo>
                  <a:lnTo>
                    <a:pt x="2341" y="3985"/>
                  </a:lnTo>
                  <a:lnTo>
                    <a:pt x="2299" y="4017"/>
                  </a:lnTo>
                  <a:lnTo>
                    <a:pt x="2255" y="4048"/>
                  </a:lnTo>
                  <a:lnTo>
                    <a:pt x="2211" y="4078"/>
                  </a:lnTo>
                  <a:lnTo>
                    <a:pt x="2167" y="4108"/>
                  </a:lnTo>
                  <a:lnTo>
                    <a:pt x="2122" y="4137"/>
                  </a:lnTo>
                  <a:lnTo>
                    <a:pt x="2077" y="4165"/>
                  </a:lnTo>
                  <a:lnTo>
                    <a:pt x="2032" y="4193"/>
                  </a:lnTo>
                  <a:lnTo>
                    <a:pt x="1987" y="4221"/>
                  </a:lnTo>
                  <a:lnTo>
                    <a:pt x="1940" y="4247"/>
                  </a:lnTo>
                  <a:lnTo>
                    <a:pt x="1895" y="4273"/>
                  </a:lnTo>
                  <a:lnTo>
                    <a:pt x="1848" y="4299"/>
                  </a:lnTo>
                  <a:lnTo>
                    <a:pt x="1802" y="4324"/>
                  </a:lnTo>
                  <a:lnTo>
                    <a:pt x="1754" y="4347"/>
                  </a:lnTo>
                  <a:lnTo>
                    <a:pt x="1706" y="4371"/>
                  </a:lnTo>
                  <a:lnTo>
                    <a:pt x="1659" y="4395"/>
                  </a:lnTo>
                  <a:lnTo>
                    <a:pt x="1611" y="4416"/>
                  </a:lnTo>
                  <a:lnTo>
                    <a:pt x="1563" y="4438"/>
                  </a:lnTo>
                  <a:lnTo>
                    <a:pt x="1514" y="4459"/>
                  </a:lnTo>
                  <a:lnTo>
                    <a:pt x="1466" y="4480"/>
                  </a:lnTo>
                  <a:lnTo>
                    <a:pt x="1416" y="4500"/>
                  </a:lnTo>
                  <a:lnTo>
                    <a:pt x="1366" y="4519"/>
                  </a:lnTo>
                  <a:lnTo>
                    <a:pt x="1317" y="4537"/>
                  </a:lnTo>
                  <a:lnTo>
                    <a:pt x="1267" y="4555"/>
                  </a:lnTo>
                  <a:lnTo>
                    <a:pt x="1217" y="4572"/>
                  </a:lnTo>
                  <a:lnTo>
                    <a:pt x="1167" y="4588"/>
                  </a:lnTo>
                  <a:lnTo>
                    <a:pt x="1115" y="4604"/>
                  </a:lnTo>
                  <a:lnTo>
                    <a:pt x="1065" y="4620"/>
                  </a:lnTo>
                  <a:lnTo>
                    <a:pt x="1014" y="4633"/>
                  </a:lnTo>
                  <a:lnTo>
                    <a:pt x="963" y="4648"/>
                  </a:lnTo>
                  <a:lnTo>
                    <a:pt x="911" y="4661"/>
                  </a:lnTo>
                  <a:lnTo>
                    <a:pt x="859" y="4673"/>
                  </a:lnTo>
                  <a:lnTo>
                    <a:pt x="807" y="4684"/>
                  </a:lnTo>
                  <a:lnTo>
                    <a:pt x="754" y="4696"/>
                  </a:lnTo>
                  <a:lnTo>
                    <a:pt x="701" y="4706"/>
                  </a:lnTo>
                  <a:lnTo>
                    <a:pt x="649" y="4715"/>
                  </a:lnTo>
                  <a:lnTo>
                    <a:pt x="596" y="4724"/>
                  </a:lnTo>
                  <a:lnTo>
                    <a:pt x="543" y="4732"/>
                  </a:lnTo>
                  <a:lnTo>
                    <a:pt x="489" y="4739"/>
                  </a:lnTo>
                  <a:lnTo>
                    <a:pt x="435" y="4745"/>
                  </a:lnTo>
                  <a:lnTo>
                    <a:pt x="382" y="4751"/>
                  </a:lnTo>
                  <a:lnTo>
                    <a:pt x="328" y="4756"/>
                  </a:lnTo>
                  <a:lnTo>
                    <a:pt x="274" y="4760"/>
                  </a:lnTo>
                  <a:lnTo>
                    <a:pt x="220" y="4763"/>
                  </a:lnTo>
                  <a:lnTo>
                    <a:pt x="165" y="4767"/>
                  </a:lnTo>
                  <a:lnTo>
                    <a:pt x="110" y="4769"/>
                  </a:lnTo>
                  <a:lnTo>
                    <a:pt x="56" y="4769"/>
                  </a:lnTo>
                  <a:lnTo>
                    <a:pt x="0" y="4770"/>
                  </a:lnTo>
                  <a:lnTo>
                    <a:pt x="0" y="4872"/>
                  </a:lnTo>
                  <a:close/>
                </a:path>
              </a:pathLst>
            </a:custGeom>
            <a:solidFill>
              <a:srgbClr val="008FE0"/>
            </a:solidFill>
            <a:ln w="9525">
              <a:noFill/>
              <a:round/>
              <a:headEnd/>
              <a:tailEnd/>
            </a:ln>
          </p:spPr>
          <p:txBody>
            <a:bodyPr/>
            <a:lstStyle/>
            <a:p>
              <a:endParaRPr lang="en-US" sz="2400"/>
            </a:p>
          </p:txBody>
        </p:sp>
        <p:sp>
          <p:nvSpPr>
            <p:cNvPr id="71" name="Freeform 69"/>
            <p:cNvSpPr>
              <a:spLocks/>
            </p:cNvSpPr>
            <p:nvPr/>
          </p:nvSpPr>
          <p:spPr bwMode="auto">
            <a:xfrm>
              <a:off x="4028" y="2221"/>
              <a:ext cx="726" cy="696"/>
            </a:xfrm>
            <a:custGeom>
              <a:avLst/>
              <a:gdLst>
                <a:gd name="T0" fmla="*/ 0 w 4359"/>
                <a:gd name="T1" fmla="*/ 0 h 4872"/>
                <a:gd name="T2" fmla="*/ 0 w 4359"/>
                <a:gd name="T3" fmla="*/ 0 h 4872"/>
                <a:gd name="T4" fmla="*/ 0 w 4359"/>
                <a:gd name="T5" fmla="*/ 0 h 4872"/>
                <a:gd name="T6" fmla="*/ 0 w 4359"/>
                <a:gd name="T7" fmla="*/ 0 h 4872"/>
                <a:gd name="T8" fmla="*/ 0 w 4359"/>
                <a:gd name="T9" fmla="*/ 0 h 4872"/>
                <a:gd name="T10" fmla="*/ 0 w 4359"/>
                <a:gd name="T11" fmla="*/ 0 h 4872"/>
                <a:gd name="T12" fmla="*/ 0 w 4359"/>
                <a:gd name="T13" fmla="*/ 0 h 4872"/>
                <a:gd name="T14" fmla="*/ 0 w 4359"/>
                <a:gd name="T15" fmla="*/ 0 h 4872"/>
                <a:gd name="T16" fmla="*/ 0 w 4359"/>
                <a:gd name="T17" fmla="*/ 0 h 4872"/>
                <a:gd name="T18" fmla="*/ 0 w 4359"/>
                <a:gd name="T19" fmla="*/ 0 h 4872"/>
                <a:gd name="T20" fmla="*/ 0 w 4359"/>
                <a:gd name="T21" fmla="*/ 0 h 4872"/>
                <a:gd name="T22" fmla="*/ 0 w 4359"/>
                <a:gd name="T23" fmla="*/ 0 h 4872"/>
                <a:gd name="T24" fmla="*/ 0 w 4359"/>
                <a:gd name="T25" fmla="*/ 0 h 4872"/>
                <a:gd name="T26" fmla="*/ 0 w 4359"/>
                <a:gd name="T27" fmla="*/ 0 h 4872"/>
                <a:gd name="T28" fmla="*/ 0 w 4359"/>
                <a:gd name="T29" fmla="*/ 0 h 4872"/>
                <a:gd name="T30" fmla="*/ 0 w 4359"/>
                <a:gd name="T31" fmla="*/ 0 h 4872"/>
                <a:gd name="T32" fmla="*/ 0 w 4359"/>
                <a:gd name="T33" fmla="*/ 0 h 4872"/>
                <a:gd name="T34" fmla="*/ 0 w 4359"/>
                <a:gd name="T35" fmla="*/ 0 h 4872"/>
                <a:gd name="T36" fmla="*/ 0 w 4359"/>
                <a:gd name="T37" fmla="*/ 0 h 4872"/>
                <a:gd name="T38" fmla="*/ 0 w 4359"/>
                <a:gd name="T39" fmla="*/ 0 h 4872"/>
                <a:gd name="T40" fmla="*/ 0 w 4359"/>
                <a:gd name="T41" fmla="*/ 0 h 4872"/>
                <a:gd name="T42" fmla="*/ 0 w 4359"/>
                <a:gd name="T43" fmla="*/ 0 h 4872"/>
                <a:gd name="T44" fmla="*/ 0 w 4359"/>
                <a:gd name="T45" fmla="*/ 0 h 4872"/>
                <a:gd name="T46" fmla="*/ 0 w 4359"/>
                <a:gd name="T47" fmla="*/ 0 h 4872"/>
                <a:gd name="T48" fmla="*/ 0 w 4359"/>
                <a:gd name="T49" fmla="*/ 0 h 4872"/>
                <a:gd name="T50" fmla="*/ 0 w 4359"/>
                <a:gd name="T51" fmla="*/ 0 h 4872"/>
                <a:gd name="T52" fmla="*/ 0 w 4359"/>
                <a:gd name="T53" fmla="*/ 0 h 4872"/>
                <a:gd name="T54" fmla="*/ 0 w 4359"/>
                <a:gd name="T55" fmla="*/ 0 h 4872"/>
                <a:gd name="T56" fmla="*/ 0 w 4359"/>
                <a:gd name="T57" fmla="*/ 0 h 4872"/>
                <a:gd name="T58" fmla="*/ 0 w 4359"/>
                <a:gd name="T59" fmla="*/ 0 h 4872"/>
                <a:gd name="T60" fmla="*/ 0 w 4359"/>
                <a:gd name="T61" fmla="*/ 0 h 4872"/>
                <a:gd name="T62" fmla="*/ 0 w 4359"/>
                <a:gd name="T63" fmla="*/ 0 h 4872"/>
                <a:gd name="T64" fmla="*/ 0 w 4359"/>
                <a:gd name="T65" fmla="*/ 0 h 4872"/>
                <a:gd name="T66" fmla="*/ 0 w 4359"/>
                <a:gd name="T67" fmla="*/ 0 h 4872"/>
                <a:gd name="T68" fmla="*/ 0 w 4359"/>
                <a:gd name="T69" fmla="*/ 0 h 4872"/>
                <a:gd name="T70" fmla="*/ 0 w 4359"/>
                <a:gd name="T71" fmla="*/ 0 h 4872"/>
                <a:gd name="T72" fmla="*/ 0 w 4359"/>
                <a:gd name="T73" fmla="*/ 0 h 4872"/>
                <a:gd name="T74" fmla="*/ 0 w 4359"/>
                <a:gd name="T75" fmla="*/ 0 h 4872"/>
                <a:gd name="T76" fmla="*/ 0 w 4359"/>
                <a:gd name="T77" fmla="*/ 0 h 4872"/>
                <a:gd name="T78" fmla="*/ 0 w 4359"/>
                <a:gd name="T79" fmla="*/ 0 h 4872"/>
                <a:gd name="T80" fmla="*/ 0 w 4359"/>
                <a:gd name="T81" fmla="*/ 0 h 4872"/>
                <a:gd name="T82" fmla="*/ 0 w 4359"/>
                <a:gd name="T83" fmla="*/ 0 h 4872"/>
                <a:gd name="T84" fmla="*/ 0 w 4359"/>
                <a:gd name="T85" fmla="*/ 0 h 4872"/>
                <a:gd name="T86" fmla="*/ 0 w 4359"/>
                <a:gd name="T87" fmla="*/ 0 h 4872"/>
                <a:gd name="T88" fmla="*/ 0 w 4359"/>
                <a:gd name="T89" fmla="*/ 0 h 4872"/>
                <a:gd name="T90" fmla="*/ 0 w 4359"/>
                <a:gd name="T91" fmla="*/ 0 h 4872"/>
                <a:gd name="T92" fmla="*/ 0 w 4359"/>
                <a:gd name="T93" fmla="*/ 0 h 4872"/>
                <a:gd name="T94" fmla="*/ 0 w 4359"/>
                <a:gd name="T95" fmla="*/ 0 h 4872"/>
                <a:gd name="T96" fmla="*/ 0 w 4359"/>
                <a:gd name="T97" fmla="*/ 0 h 4872"/>
                <a:gd name="T98" fmla="*/ 0 w 4359"/>
                <a:gd name="T99" fmla="*/ 0 h 4872"/>
                <a:gd name="T100" fmla="*/ 0 w 4359"/>
                <a:gd name="T101" fmla="*/ 0 h 4872"/>
                <a:gd name="T102" fmla="*/ 0 w 4359"/>
                <a:gd name="T103" fmla="*/ 0 h 48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2"/>
                <a:gd name="T158" fmla="*/ 4359 w 4359"/>
                <a:gd name="T159" fmla="*/ 4872 h 48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2">
                  <a:moveTo>
                    <a:pt x="0" y="0"/>
                  </a:moveTo>
                  <a:lnTo>
                    <a:pt x="0" y="0"/>
                  </a:lnTo>
                  <a:lnTo>
                    <a:pt x="0" y="63"/>
                  </a:lnTo>
                  <a:lnTo>
                    <a:pt x="1" y="125"/>
                  </a:lnTo>
                  <a:lnTo>
                    <a:pt x="3" y="188"/>
                  </a:lnTo>
                  <a:lnTo>
                    <a:pt x="6" y="251"/>
                  </a:lnTo>
                  <a:lnTo>
                    <a:pt x="9" y="312"/>
                  </a:lnTo>
                  <a:lnTo>
                    <a:pt x="13" y="374"/>
                  </a:lnTo>
                  <a:lnTo>
                    <a:pt x="17" y="435"/>
                  </a:lnTo>
                  <a:lnTo>
                    <a:pt x="22" y="498"/>
                  </a:lnTo>
                  <a:lnTo>
                    <a:pt x="28" y="559"/>
                  </a:lnTo>
                  <a:lnTo>
                    <a:pt x="35" y="620"/>
                  </a:lnTo>
                  <a:lnTo>
                    <a:pt x="42" y="680"/>
                  </a:lnTo>
                  <a:lnTo>
                    <a:pt x="50" y="741"/>
                  </a:lnTo>
                  <a:lnTo>
                    <a:pt x="58" y="801"/>
                  </a:lnTo>
                  <a:lnTo>
                    <a:pt x="68" y="861"/>
                  </a:lnTo>
                  <a:lnTo>
                    <a:pt x="78" y="921"/>
                  </a:lnTo>
                  <a:lnTo>
                    <a:pt x="89" y="980"/>
                  </a:lnTo>
                  <a:lnTo>
                    <a:pt x="100" y="1039"/>
                  </a:lnTo>
                  <a:lnTo>
                    <a:pt x="112" y="1098"/>
                  </a:lnTo>
                  <a:lnTo>
                    <a:pt x="124" y="1157"/>
                  </a:lnTo>
                  <a:lnTo>
                    <a:pt x="137" y="1216"/>
                  </a:lnTo>
                  <a:lnTo>
                    <a:pt x="152" y="1273"/>
                  </a:lnTo>
                  <a:lnTo>
                    <a:pt x="166" y="1331"/>
                  </a:lnTo>
                  <a:lnTo>
                    <a:pt x="181" y="1389"/>
                  </a:lnTo>
                  <a:lnTo>
                    <a:pt x="196" y="1446"/>
                  </a:lnTo>
                  <a:lnTo>
                    <a:pt x="212" y="1503"/>
                  </a:lnTo>
                  <a:lnTo>
                    <a:pt x="229" y="1561"/>
                  </a:lnTo>
                  <a:lnTo>
                    <a:pt x="247" y="1616"/>
                  </a:lnTo>
                  <a:lnTo>
                    <a:pt x="265" y="1673"/>
                  </a:lnTo>
                  <a:lnTo>
                    <a:pt x="283" y="1728"/>
                  </a:lnTo>
                  <a:lnTo>
                    <a:pt x="302" y="1783"/>
                  </a:lnTo>
                  <a:lnTo>
                    <a:pt x="323" y="1839"/>
                  </a:lnTo>
                  <a:lnTo>
                    <a:pt x="343" y="1893"/>
                  </a:lnTo>
                  <a:lnTo>
                    <a:pt x="364" y="1949"/>
                  </a:lnTo>
                  <a:lnTo>
                    <a:pt x="385" y="2002"/>
                  </a:lnTo>
                  <a:lnTo>
                    <a:pt x="408" y="2056"/>
                  </a:lnTo>
                  <a:lnTo>
                    <a:pt x="431" y="2109"/>
                  </a:lnTo>
                  <a:lnTo>
                    <a:pt x="454" y="2162"/>
                  </a:lnTo>
                  <a:lnTo>
                    <a:pt x="477" y="2215"/>
                  </a:lnTo>
                  <a:lnTo>
                    <a:pt x="502" y="2267"/>
                  </a:lnTo>
                  <a:lnTo>
                    <a:pt x="527" y="2320"/>
                  </a:lnTo>
                  <a:lnTo>
                    <a:pt x="552" y="2372"/>
                  </a:lnTo>
                  <a:lnTo>
                    <a:pt x="579" y="2422"/>
                  </a:lnTo>
                  <a:lnTo>
                    <a:pt x="605" y="2473"/>
                  </a:lnTo>
                  <a:lnTo>
                    <a:pt x="632" y="2523"/>
                  </a:lnTo>
                  <a:lnTo>
                    <a:pt x="660" y="2573"/>
                  </a:lnTo>
                  <a:lnTo>
                    <a:pt x="688" y="2623"/>
                  </a:lnTo>
                  <a:lnTo>
                    <a:pt x="717" y="2672"/>
                  </a:lnTo>
                  <a:lnTo>
                    <a:pt x="746" y="2721"/>
                  </a:lnTo>
                  <a:lnTo>
                    <a:pt x="776" y="2770"/>
                  </a:lnTo>
                  <a:lnTo>
                    <a:pt x="805" y="2817"/>
                  </a:lnTo>
                  <a:lnTo>
                    <a:pt x="837" y="2865"/>
                  </a:lnTo>
                  <a:lnTo>
                    <a:pt x="868" y="2912"/>
                  </a:lnTo>
                  <a:lnTo>
                    <a:pt x="900" y="2958"/>
                  </a:lnTo>
                  <a:lnTo>
                    <a:pt x="932" y="3005"/>
                  </a:lnTo>
                  <a:lnTo>
                    <a:pt x="964" y="3051"/>
                  </a:lnTo>
                  <a:lnTo>
                    <a:pt x="998" y="3096"/>
                  </a:lnTo>
                  <a:lnTo>
                    <a:pt x="1031" y="3141"/>
                  </a:lnTo>
                  <a:lnTo>
                    <a:pt x="1066" y="3186"/>
                  </a:lnTo>
                  <a:lnTo>
                    <a:pt x="1100" y="3230"/>
                  </a:lnTo>
                  <a:lnTo>
                    <a:pt x="1134" y="3273"/>
                  </a:lnTo>
                  <a:lnTo>
                    <a:pt x="1170" y="3316"/>
                  </a:lnTo>
                  <a:lnTo>
                    <a:pt x="1206" y="3359"/>
                  </a:lnTo>
                  <a:lnTo>
                    <a:pt x="1243" y="3401"/>
                  </a:lnTo>
                  <a:lnTo>
                    <a:pt x="1279" y="3443"/>
                  </a:lnTo>
                  <a:lnTo>
                    <a:pt x="1317" y="3483"/>
                  </a:lnTo>
                  <a:lnTo>
                    <a:pt x="1354" y="3524"/>
                  </a:lnTo>
                  <a:lnTo>
                    <a:pt x="1392" y="3565"/>
                  </a:lnTo>
                  <a:lnTo>
                    <a:pt x="1431" y="3604"/>
                  </a:lnTo>
                  <a:lnTo>
                    <a:pt x="1469" y="3643"/>
                  </a:lnTo>
                  <a:lnTo>
                    <a:pt x="1509" y="3681"/>
                  </a:lnTo>
                  <a:lnTo>
                    <a:pt x="1548" y="3720"/>
                  </a:lnTo>
                  <a:lnTo>
                    <a:pt x="1589" y="3757"/>
                  </a:lnTo>
                  <a:lnTo>
                    <a:pt x="1629" y="3794"/>
                  </a:lnTo>
                  <a:lnTo>
                    <a:pt x="1671" y="3830"/>
                  </a:lnTo>
                  <a:lnTo>
                    <a:pt x="1712" y="3867"/>
                  </a:lnTo>
                  <a:lnTo>
                    <a:pt x="1754" y="3902"/>
                  </a:lnTo>
                  <a:lnTo>
                    <a:pt x="1796" y="3937"/>
                  </a:lnTo>
                  <a:lnTo>
                    <a:pt x="1839" y="3971"/>
                  </a:lnTo>
                  <a:lnTo>
                    <a:pt x="1881" y="4005"/>
                  </a:lnTo>
                  <a:lnTo>
                    <a:pt x="1925" y="4039"/>
                  </a:lnTo>
                  <a:lnTo>
                    <a:pt x="1968" y="4070"/>
                  </a:lnTo>
                  <a:lnTo>
                    <a:pt x="2012" y="4103"/>
                  </a:lnTo>
                  <a:lnTo>
                    <a:pt x="2056" y="4135"/>
                  </a:lnTo>
                  <a:lnTo>
                    <a:pt x="2102" y="4165"/>
                  </a:lnTo>
                  <a:lnTo>
                    <a:pt x="2146" y="4196"/>
                  </a:lnTo>
                  <a:lnTo>
                    <a:pt x="2192" y="4225"/>
                  </a:lnTo>
                  <a:lnTo>
                    <a:pt x="2238" y="4255"/>
                  </a:lnTo>
                  <a:lnTo>
                    <a:pt x="2284" y="4283"/>
                  </a:lnTo>
                  <a:lnTo>
                    <a:pt x="2331" y="4310"/>
                  </a:lnTo>
                  <a:lnTo>
                    <a:pt x="2377" y="4337"/>
                  </a:lnTo>
                  <a:lnTo>
                    <a:pt x="2425" y="4364"/>
                  </a:lnTo>
                  <a:lnTo>
                    <a:pt x="2472" y="4390"/>
                  </a:lnTo>
                  <a:lnTo>
                    <a:pt x="2520" y="4415"/>
                  </a:lnTo>
                  <a:lnTo>
                    <a:pt x="2568" y="4440"/>
                  </a:lnTo>
                  <a:lnTo>
                    <a:pt x="2616" y="4465"/>
                  </a:lnTo>
                  <a:lnTo>
                    <a:pt x="2666" y="4488"/>
                  </a:lnTo>
                  <a:lnTo>
                    <a:pt x="2714" y="4511"/>
                  </a:lnTo>
                  <a:lnTo>
                    <a:pt x="2764" y="4533"/>
                  </a:lnTo>
                  <a:lnTo>
                    <a:pt x="2813" y="4554"/>
                  </a:lnTo>
                  <a:lnTo>
                    <a:pt x="2863" y="4576"/>
                  </a:lnTo>
                  <a:lnTo>
                    <a:pt x="2913" y="4596"/>
                  </a:lnTo>
                  <a:lnTo>
                    <a:pt x="2963" y="4615"/>
                  </a:lnTo>
                  <a:lnTo>
                    <a:pt x="3014" y="4635"/>
                  </a:lnTo>
                  <a:lnTo>
                    <a:pt x="3066" y="4653"/>
                  </a:lnTo>
                  <a:lnTo>
                    <a:pt x="3116" y="4670"/>
                  </a:lnTo>
                  <a:lnTo>
                    <a:pt x="3168" y="4687"/>
                  </a:lnTo>
                  <a:lnTo>
                    <a:pt x="3220" y="4702"/>
                  </a:lnTo>
                  <a:lnTo>
                    <a:pt x="3272" y="4718"/>
                  </a:lnTo>
                  <a:lnTo>
                    <a:pt x="3325" y="4733"/>
                  </a:lnTo>
                  <a:lnTo>
                    <a:pt x="3377" y="4746"/>
                  </a:lnTo>
                  <a:lnTo>
                    <a:pt x="3430" y="4760"/>
                  </a:lnTo>
                  <a:lnTo>
                    <a:pt x="3483" y="4773"/>
                  </a:lnTo>
                  <a:lnTo>
                    <a:pt x="3536" y="4785"/>
                  </a:lnTo>
                  <a:lnTo>
                    <a:pt x="3590" y="4796"/>
                  </a:lnTo>
                  <a:lnTo>
                    <a:pt x="3643" y="4806"/>
                  </a:lnTo>
                  <a:lnTo>
                    <a:pt x="3697" y="4815"/>
                  </a:lnTo>
                  <a:lnTo>
                    <a:pt x="3751" y="4825"/>
                  </a:lnTo>
                  <a:lnTo>
                    <a:pt x="3805" y="4832"/>
                  </a:lnTo>
                  <a:lnTo>
                    <a:pt x="3860" y="4840"/>
                  </a:lnTo>
                  <a:lnTo>
                    <a:pt x="3915" y="4847"/>
                  </a:lnTo>
                  <a:lnTo>
                    <a:pt x="3969" y="4853"/>
                  </a:lnTo>
                  <a:lnTo>
                    <a:pt x="4025" y="4857"/>
                  </a:lnTo>
                  <a:lnTo>
                    <a:pt x="4080" y="4862"/>
                  </a:lnTo>
                  <a:lnTo>
                    <a:pt x="4135" y="4865"/>
                  </a:lnTo>
                  <a:lnTo>
                    <a:pt x="4191" y="4869"/>
                  </a:lnTo>
                  <a:lnTo>
                    <a:pt x="4248" y="4870"/>
                  </a:lnTo>
                  <a:lnTo>
                    <a:pt x="4303" y="4872"/>
                  </a:lnTo>
                  <a:lnTo>
                    <a:pt x="4359" y="4872"/>
                  </a:lnTo>
                  <a:lnTo>
                    <a:pt x="4359" y="4770"/>
                  </a:lnTo>
                  <a:lnTo>
                    <a:pt x="4304" y="4769"/>
                  </a:lnTo>
                  <a:lnTo>
                    <a:pt x="4250" y="4769"/>
                  </a:lnTo>
                  <a:lnTo>
                    <a:pt x="4195" y="4767"/>
                  </a:lnTo>
                  <a:lnTo>
                    <a:pt x="4140" y="4763"/>
                  </a:lnTo>
                  <a:lnTo>
                    <a:pt x="4086" y="4760"/>
                  </a:lnTo>
                  <a:lnTo>
                    <a:pt x="4032" y="4756"/>
                  </a:lnTo>
                  <a:lnTo>
                    <a:pt x="3977" y="4751"/>
                  </a:lnTo>
                  <a:lnTo>
                    <a:pt x="3924" y="4745"/>
                  </a:lnTo>
                  <a:lnTo>
                    <a:pt x="3870" y="4739"/>
                  </a:lnTo>
                  <a:lnTo>
                    <a:pt x="3817" y="4732"/>
                  </a:lnTo>
                  <a:lnTo>
                    <a:pt x="3764" y="4724"/>
                  </a:lnTo>
                  <a:lnTo>
                    <a:pt x="3710" y="4715"/>
                  </a:lnTo>
                  <a:lnTo>
                    <a:pt x="3658" y="4706"/>
                  </a:lnTo>
                  <a:lnTo>
                    <a:pt x="3605" y="4696"/>
                  </a:lnTo>
                  <a:lnTo>
                    <a:pt x="3553" y="4684"/>
                  </a:lnTo>
                  <a:lnTo>
                    <a:pt x="3501" y="4673"/>
                  </a:lnTo>
                  <a:lnTo>
                    <a:pt x="3449" y="4661"/>
                  </a:lnTo>
                  <a:lnTo>
                    <a:pt x="3397" y="4648"/>
                  </a:lnTo>
                  <a:lnTo>
                    <a:pt x="3346" y="4633"/>
                  </a:lnTo>
                  <a:lnTo>
                    <a:pt x="3295" y="4620"/>
                  </a:lnTo>
                  <a:lnTo>
                    <a:pt x="3244" y="4604"/>
                  </a:lnTo>
                  <a:lnTo>
                    <a:pt x="3193" y="4588"/>
                  </a:lnTo>
                  <a:lnTo>
                    <a:pt x="3142" y="4572"/>
                  </a:lnTo>
                  <a:lnTo>
                    <a:pt x="3093" y="4555"/>
                  </a:lnTo>
                  <a:lnTo>
                    <a:pt x="3042" y="4537"/>
                  </a:lnTo>
                  <a:lnTo>
                    <a:pt x="2993" y="4519"/>
                  </a:lnTo>
                  <a:lnTo>
                    <a:pt x="2943" y="4500"/>
                  </a:lnTo>
                  <a:lnTo>
                    <a:pt x="2894" y="4480"/>
                  </a:lnTo>
                  <a:lnTo>
                    <a:pt x="2846" y="4459"/>
                  </a:lnTo>
                  <a:lnTo>
                    <a:pt x="2797" y="4438"/>
                  </a:lnTo>
                  <a:lnTo>
                    <a:pt x="2749" y="4416"/>
                  </a:lnTo>
                  <a:lnTo>
                    <a:pt x="2700" y="4395"/>
                  </a:lnTo>
                  <a:lnTo>
                    <a:pt x="2653" y="4371"/>
                  </a:lnTo>
                  <a:lnTo>
                    <a:pt x="2605" y="4347"/>
                  </a:lnTo>
                  <a:lnTo>
                    <a:pt x="2558" y="4324"/>
                  </a:lnTo>
                  <a:lnTo>
                    <a:pt x="2512" y="4299"/>
                  </a:lnTo>
                  <a:lnTo>
                    <a:pt x="2465" y="4273"/>
                  </a:lnTo>
                  <a:lnTo>
                    <a:pt x="2419" y="4247"/>
                  </a:lnTo>
                  <a:lnTo>
                    <a:pt x="2373" y="4221"/>
                  </a:lnTo>
                  <a:lnTo>
                    <a:pt x="2328" y="4193"/>
                  </a:lnTo>
                  <a:lnTo>
                    <a:pt x="2282" y="4165"/>
                  </a:lnTo>
                  <a:lnTo>
                    <a:pt x="2238" y="4137"/>
                  </a:lnTo>
                  <a:lnTo>
                    <a:pt x="2193" y="4108"/>
                  </a:lnTo>
                  <a:lnTo>
                    <a:pt x="2149" y="4078"/>
                  </a:lnTo>
                  <a:lnTo>
                    <a:pt x="2105" y="4048"/>
                  </a:lnTo>
                  <a:lnTo>
                    <a:pt x="2061" y="4017"/>
                  </a:lnTo>
                  <a:lnTo>
                    <a:pt x="2018" y="3985"/>
                  </a:lnTo>
                  <a:lnTo>
                    <a:pt x="1975" y="3954"/>
                  </a:lnTo>
                  <a:lnTo>
                    <a:pt x="1933" y="3921"/>
                  </a:lnTo>
                  <a:lnTo>
                    <a:pt x="1891" y="3888"/>
                  </a:lnTo>
                  <a:lnTo>
                    <a:pt x="1849" y="3854"/>
                  </a:lnTo>
                  <a:lnTo>
                    <a:pt x="1808" y="3820"/>
                  </a:lnTo>
                  <a:lnTo>
                    <a:pt x="1767" y="3785"/>
                  </a:lnTo>
                  <a:lnTo>
                    <a:pt x="1726" y="3750"/>
                  </a:lnTo>
                  <a:lnTo>
                    <a:pt x="1687" y="3715"/>
                  </a:lnTo>
                  <a:lnTo>
                    <a:pt x="1646" y="3679"/>
                  </a:lnTo>
                  <a:lnTo>
                    <a:pt x="1608" y="3642"/>
                  </a:lnTo>
                  <a:lnTo>
                    <a:pt x="1569" y="3604"/>
                  </a:lnTo>
                  <a:lnTo>
                    <a:pt x="1530" y="3567"/>
                  </a:lnTo>
                  <a:lnTo>
                    <a:pt x="1492" y="3528"/>
                  </a:lnTo>
                  <a:lnTo>
                    <a:pt x="1454" y="3490"/>
                  </a:lnTo>
                  <a:lnTo>
                    <a:pt x="1417" y="3450"/>
                  </a:lnTo>
                  <a:lnTo>
                    <a:pt x="1380" y="3411"/>
                  </a:lnTo>
                  <a:lnTo>
                    <a:pt x="1344" y="3370"/>
                  </a:lnTo>
                  <a:lnTo>
                    <a:pt x="1307" y="3329"/>
                  </a:lnTo>
                  <a:lnTo>
                    <a:pt x="1272" y="3289"/>
                  </a:lnTo>
                  <a:lnTo>
                    <a:pt x="1237" y="3247"/>
                  </a:lnTo>
                  <a:lnTo>
                    <a:pt x="1202" y="3205"/>
                  </a:lnTo>
                  <a:lnTo>
                    <a:pt x="1168" y="3162"/>
                  </a:lnTo>
                  <a:lnTo>
                    <a:pt x="1134" y="3119"/>
                  </a:lnTo>
                  <a:lnTo>
                    <a:pt x="1101" y="3075"/>
                  </a:lnTo>
                  <a:lnTo>
                    <a:pt x="1068" y="3031"/>
                  </a:lnTo>
                  <a:lnTo>
                    <a:pt x="1035" y="2987"/>
                  </a:lnTo>
                  <a:lnTo>
                    <a:pt x="1003" y="2942"/>
                  </a:lnTo>
                  <a:lnTo>
                    <a:pt x="971" y="2897"/>
                  </a:lnTo>
                  <a:lnTo>
                    <a:pt x="941" y="2851"/>
                  </a:lnTo>
                  <a:lnTo>
                    <a:pt x="910" y="2805"/>
                  </a:lnTo>
                  <a:lnTo>
                    <a:pt x="880" y="2758"/>
                  </a:lnTo>
                  <a:lnTo>
                    <a:pt x="851" y="2712"/>
                  </a:lnTo>
                  <a:lnTo>
                    <a:pt x="822" y="2664"/>
                  </a:lnTo>
                  <a:lnTo>
                    <a:pt x="793" y="2616"/>
                  </a:lnTo>
                  <a:lnTo>
                    <a:pt x="765" y="2568"/>
                  </a:lnTo>
                  <a:lnTo>
                    <a:pt x="738" y="2520"/>
                  </a:lnTo>
                  <a:lnTo>
                    <a:pt x="710" y="2470"/>
                  </a:lnTo>
                  <a:lnTo>
                    <a:pt x="684" y="2421"/>
                  </a:lnTo>
                  <a:lnTo>
                    <a:pt x="658" y="2372"/>
                  </a:lnTo>
                  <a:lnTo>
                    <a:pt x="632" y="2321"/>
                  </a:lnTo>
                  <a:lnTo>
                    <a:pt x="607" y="2271"/>
                  </a:lnTo>
                  <a:lnTo>
                    <a:pt x="583" y="2220"/>
                  </a:lnTo>
                  <a:lnTo>
                    <a:pt x="558" y="2169"/>
                  </a:lnTo>
                  <a:lnTo>
                    <a:pt x="535" y="2117"/>
                  </a:lnTo>
                  <a:lnTo>
                    <a:pt x="513" y="2065"/>
                  </a:lnTo>
                  <a:lnTo>
                    <a:pt x="491" y="2013"/>
                  </a:lnTo>
                  <a:lnTo>
                    <a:pt x="469" y="1960"/>
                  </a:lnTo>
                  <a:lnTo>
                    <a:pt x="448" y="1908"/>
                  </a:lnTo>
                  <a:lnTo>
                    <a:pt x="427" y="1854"/>
                  </a:lnTo>
                  <a:lnTo>
                    <a:pt x="407" y="1800"/>
                  </a:lnTo>
                  <a:lnTo>
                    <a:pt x="387" y="1746"/>
                  </a:lnTo>
                  <a:lnTo>
                    <a:pt x="369" y="1692"/>
                  </a:lnTo>
                  <a:lnTo>
                    <a:pt x="351" y="1638"/>
                  </a:lnTo>
                  <a:lnTo>
                    <a:pt x="333" y="1582"/>
                  </a:lnTo>
                  <a:lnTo>
                    <a:pt x="316" y="1528"/>
                  </a:lnTo>
                  <a:lnTo>
                    <a:pt x="299" y="1472"/>
                  </a:lnTo>
                  <a:lnTo>
                    <a:pt x="283" y="1416"/>
                  </a:lnTo>
                  <a:lnTo>
                    <a:pt x="268" y="1360"/>
                  </a:lnTo>
                  <a:lnTo>
                    <a:pt x="253" y="1304"/>
                  </a:lnTo>
                  <a:lnTo>
                    <a:pt x="240" y="1247"/>
                  </a:lnTo>
                  <a:lnTo>
                    <a:pt x="225" y="1190"/>
                  </a:lnTo>
                  <a:lnTo>
                    <a:pt x="212" y="1133"/>
                  </a:lnTo>
                  <a:lnTo>
                    <a:pt x="200" y="1075"/>
                  </a:lnTo>
                  <a:lnTo>
                    <a:pt x="189" y="1018"/>
                  </a:lnTo>
                  <a:lnTo>
                    <a:pt x="178" y="960"/>
                  </a:lnTo>
                  <a:lnTo>
                    <a:pt x="168" y="901"/>
                  </a:lnTo>
                  <a:lnTo>
                    <a:pt x="158" y="842"/>
                  </a:lnTo>
                  <a:lnTo>
                    <a:pt x="149" y="784"/>
                  </a:lnTo>
                  <a:lnTo>
                    <a:pt x="140" y="725"/>
                  </a:lnTo>
                  <a:lnTo>
                    <a:pt x="132" y="666"/>
                  </a:lnTo>
                  <a:lnTo>
                    <a:pt x="125" y="606"/>
                  </a:lnTo>
                  <a:lnTo>
                    <a:pt x="119" y="547"/>
                  </a:lnTo>
                  <a:lnTo>
                    <a:pt x="113" y="487"/>
                  </a:lnTo>
                  <a:lnTo>
                    <a:pt x="108" y="427"/>
                  </a:lnTo>
                  <a:lnTo>
                    <a:pt x="103" y="366"/>
                  </a:lnTo>
                  <a:lnTo>
                    <a:pt x="100" y="306"/>
                  </a:lnTo>
                  <a:lnTo>
                    <a:pt x="96" y="245"/>
                  </a:lnTo>
                  <a:lnTo>
                    <a:pt x="94" y="184"/>
                  </a:lnTo>
                  <a:lnTo>
                    <a:pt x="92" y="123"/>
                  </a:lnTo>
                  <a:lnTo>
                    <a:pt x="91" y="62"/>
                  </a:lnTo>
                  <a:lnTo>
                    <a:pt x="91" y="0"/>
                  </a:lnTo>
                  <a:lnTo>
                    <a:pt x="0" y="0"/>
                  </a:lnTo>
                  <a:close/>
                </a:path>
              </a:pathLst>
            </a:custGeom>
            <a:solidFill>
              <a:srgbClr val="008FE0"/>
            </a:solidFill>
            <a:ln w="9525">
              <a:noFill/>
              <a:round/>
              <a:headEnd/>
              <a:tailEnd/>
            </a:ln>
          </p:spPr>
          <p:txBody>
            <a:bodyPr/>
            <a:lstStyle/>
            <a:p>
              <a:endParaRPr lang="en-US" sz="2400"/>
            </a:p>
          </p:txBody>
        </p:sp>
        <p:sp>
          <p:nvSpPr>
            <p:cNvPr id="72" name="Freeform 70"/>
            <p:cNvSpPr>
              <a:spLocks/>
            </p:cNvSpPr>
            <p:nvPr/>
          </p:nvSpPr>
          <p:spPr bwMode="auto">
            <a:xfrm>
              <a:off x="4028" y="1525"/>
              <a:ext cx="726" cy="696"/>
            </a:xfrm>
            <a:custGeom>
              <a:avLst/>
              <a:gdLst>
                <a:gd name="T0" fmla="*/ 0 w 4359"/>
                <a:gd name="T1" fmla="*/ 0 h 4871"/>
                <a:gd name="T2" fmla="*/ 0 w 4359"/>
                <a:gd name="T3" fmla="*/ 0 h 4871"/>
                <a:gd name="T4" fmla="*/ 0 w 4359"/>
                <a:gd name="T5" fmla="*/ 0 h 4871"/>
                <a:gd name="T6" fmla="*/ 0 w 4359"/>
                <a:gd name="T7" fmla="*/ 0 h 4871"/>
                <a:gd name="T8" fmla="*/ 0 w 4359"/>
                <a:gd name="T9" fmla="*/ 0 h 4871"/>
                <a:gd name="T10" fmla="*/ 0 w 4359"/>
                <a:gd name="T11" fmla="*/ 0 h 4871"/>
                <a:gd name="T12" fmla="*/ 0 w 4359"/>
                <a:gd name="T13" fmla="*/ 0 h 4871"/>
                <a:gd name="T14" fmla="*/ 0 w 4359"/>
                <a:gd name="T15" fmla="*/ 0 h 4871"/>
                <a:gd name="T16" fmla="*/ 0 w 4359"/>
                <a:gd name="T17" fmla="*/ 0 h 4871"/>
                <a:gd name="T18" fmla="*/ 0 w 4359"/>
                <a:gd name="T19" fmla="*/ 0 h 4871"/>
                <a:gd name="T20" fmla="*/ 0 w 4359"/>
                <a:gd name="T21" fmla="*/ 0 h 4871"/>
                <a:gd name="T22" fmla="*/ 0 w 4359"/>
                <a:gd name="T23" fmla="*/ 0 h 4871"/>
                <a:gd name="T24" fmla="*/ 0 w 4359"/>
                <a:gd name="T25" fmla="*/ 0 h 4871"/>
                <a:gd name="T26" fmla="*/ 0 w 4359"/>
                <a:gd name="T27" fmla="*/ 0 h 4871"/>
                <a:gd name="T28" fmla="*/ 0 w 4359"/>
                <a:gd name="T29" fmla="*/ 0 h 4871"/>
                <a:gd name="T30" fmla="*/ 0 w 4359"/>
                <a:gd name="T31" fmla="*/ 0 h 4871"/>
                <a:gd name="T32" fmla="*/ 0 w 4359"/>
                <a:gd name="T33" fmla="*/ 0 h 4871"/>
                <a:gd name="T34" fmla="*/ 0 w 4359"/>
                <a:gd name="T35" fmla="*/ 0 h 4871"/>
                <a:gd name="T36" fmla="*/ 0 w 4359"/>
                <a:gd name="T37" fmla="*/ 0 h 4871"/>
                <a:gd name="T38" fmla="*/ 0 w 4359"/>
                <a:gd name="T39" fmla="*/ 0 h 4871"/>
                <a:gd name="T40" fmla="*/ 0 w 4359"/>
                <a:gd name="T41" fmla="*/ 0 h 4871"/>
                <a:gd name="T42" fmla="*/ 0 w 4359"/>
                <a:gd name="T43" fmla="*/ 0 h 4871"/>
                <a:gd name="T44" fmla="*/ 0 w 4359"/>
                <a:gd name="T45" fmla="*/ 0 h 4871"/>
                <a:gd name="T46" fmla="*/ 0 w 4359"/>
                <a:gd name="T47" fmla="*/ 0 h 4871"/>
                <a:gd name="T48" fmla="*/ 0 w 4359"/>
                <a:gd name="T49" fmla="*/ 0 h 4871"/>
                <a:gd name="T50" fmla="*/ 0 w 4359"/>
                <a:gd name="T51" fmla="*/ 0 h 4871"/>
                <a:gd name="T52" fmla="*/ 0 w 4359"/>
                <a:gd name="T53" fmla="*/ 0 h 4871"/>
                <a:gd name="T54" fmla="*/ 0 w 4359"/>
                <a:gd name="T55" fmla="*/ 0 h 4871"/>
                <a:gd name="T56" fmla="*/ 0 w 4359"/>
                <a:gd name="T57" fmla="*/ 0 h 4871"/>
                <a:gd name="T58" fmla="*/ 0 w 4359"/>
                <a:gd name="T59" fmla="*/ 0 h 4871"/>
                <a:gd name="T60" fmla="*/ 0 w 4359"/>
                <a:gd name="T61" fmla="*/ 0 h 4871"/>
                <a:gd name="T62" fmla="*/ 0 w 4359"/>
                <a:gd name="T63" fmla="*/ 0 h 4871"/>
                <a:gd name="T64" fmla="*/ 0 w 4359"/>
                <a:gd name="T65" fmla="*/ 0 h 4871"/>
                <a:gd name="T66" fmla="*/ 0 w 4359"/>
                <a:gd name="T67" fmla="*/ 0 h 4871"/>
                <a:gd name="T68" fmla="*/ 0 w 4359"/>
                <a:gd name="T69" fmla="*/ 0 h 4871"/>
                <a:gd name="T70" fmla="*/ 0 w 4359"/>
                <a:gd name="T71" fmla="*/ 0 h 4871"/>
                <a:gd name="T72" fmla="*/ 0 w 4359"/>
                <a:gd name="T73" fmla="*/ 0 h 4871"/>
                <a:gd name="T74" fmla="*/ 0 w 4359"/>
                <a:gd name="T75" fmla="*/ 0 h 4871"/>
                <a:gd name="T76" fmla="*/ 0 w 4359"/>
                <a:gd name="T77" fmla="*/ 0 h 4871"/>
                <a:gd name="T78" fmla="*/ 0 w 4359"/>
                <a:gd name="T79" fmla="*/ 0 h 4871"/>
                <a:gd name="T80" fmla="*/ 0 w 4359"/>
                <a:gd name="T81" fmla="*/ 0 h 4871"/>
                <a:gd name="T82" fmla="*/ 0 w 4359"/>
                <a:gd name="T83" fmla="*/ 0 h 4871"/>
                <a:gd name="T84" fmla="*/ 0 w 4359"/>
                <a:gd name="T85" fmla="*/ 0 h 4871"/>
                <a:gd name="T86" fmla="*/ 0 w 4359"/>
                <a:gd name="T87" fmla="*/ 0 h 4871"/>
                <a:gd name="T88" fmla="*/ 0 w 4359"/>
                <a:gd name="T89" fmla="*/ 0 h 4871"/>
                <a:gd name="T90" fmla="*/ 0 w 4359"/>
                <a:gd name="T91" fmla="*/ 0 h 4871"/>
                <a:gd name="T92" fmla="*/ 0 w 4359"/>
                <a:gd name="T93" fmla="*/ 0 h 4871"/>
                <a:gd name="T94" fmla="*/ 0 w 4359"/>
                <a:gd name="T95" fmla="*/ 0 h 4871"/>
                <a:gd name="T96" fmla="*/ 0 w 4359"/>
                <a:gd name="T97" fmla="*/ 0 h 4871"/>
                <a:gd name="T98" fmla="*/ 0 w 4359"/>
                <a:gd name="T99" fmla="*/ 0 h 4871"/>
                <a:gd name="T100" fmla="*/ 0 w 4359"/>
                <a:gd name="T101" fmla="*/ 0 h 4871"/>
                <a:gd name="T102" fmla="*/ 0 w 4359"/>
                <a:gd name="T103" fmla="*/ 0 h 48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59"/>
                <a:gd name="T157" fmla="*/ 0 h 4871"/>
                <a:gd name="T158" fmla="*/ 4359 w 4359"/>
                <a:gd name="T159" fmla="*/ 4871 h 487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59" h="4871">
                  <a:moveTo>
                    <a:pt x="4359" y="0"/>
                  </a:moveTo>
                  <a:lnTo>
                    <a:pt x="4359" y="0"/>
                  </a:lnTo>
                  <a:lnTo>
                    <a:pt x="4303" y="0"/>
                  </a:lnTo>
                  <a:lnTo>
                    <a:pt x="4248" y="2"/>
                  </a:lnTo>
                  <a:lnTo>
                    <a:pt x="4191" y="3"/>
                  </a:lnTo>
                  <a:lnTo>
                    <a:pt x="4135" y="7"/>
                  </a:lnTo>
                  <a:lnTo>
                    <a:pt x="4080" y="10"/>
                  </a:lnTo>
                  <a:lnTo>
                    <a:pt x="4025" y="15"/>
                  </a:lnTo>
                  <a:lnTo>
                    <a:pt x="3969" y="19"/>
                  </a:lnTo>
                  <a:lnTo>
                    <a:pt x="3915" y="25"/>
                  </a:lnTo>
                  <a:lnTo>
                    <a:pt x="3860" y="32"/>
                  </a:lnTo>
                  <a:lnTo>
                    <a:pt x="3805" y="40"/>
                  </a:lnTo>
                  <a:lnTo>
                    <a:pt x="3751" y="47"/>
                  </a:lnTo>
                  <a:lnTo>
                    <a:pt x="3697" y="57"/>
                  </a:lnTo>
                  <a:lnTo>
                    <a:pt x="3643" y="66"/>
                  </a:lnTo>
                  <a:lnTo>
                    <a:pt x="3590" y="77"/>
                  </a:lnTo>
                  <a:lnTo>
                    <a:pt x="3536" y="87"/>
                  </a:lnTo>
                  <a:lnTo>
                    <a:pt x="3483" y="100"/>
                  </a:lnTo>
                  <a:lnTo>
                    <a:pt x="3430" y="112"/>
                  </a:lnTo>
                  <a:lnTo>
                    <a:pt x="3377" y="126"/>
                  </a:lnTo>
                  <a:lnTo>
                    <a:pt x="3325" y="139"/>
                  </a:lnTo>
                  <a:lnTo>
                    <a:pt x="3272" y="154"/>
                  </a:lnTo>
                  <a:lnTo>
                    <a:pt x="3220" y="170"/>
                  </a:lnTo>
                  <a:lnTo>
                    <a:pt x="3168" y="185"/>
                  </a:lnTo>
                  <a:lnTo>
                    <a:pt x="3116" y="202"/>
                  </a:lnTo>
                  <a:lnTo>
                    <a:pt x="3066" y="219"/>
                  </a:lnTo>
                  <a:lnTo>
                    <a:pt x="3014" y="237"/>
                  </a:lnTo>
                  <a:lnTo>
                    <a:pt x="2963" y="257"/>
                  </a:lnTo>
                  <a:lnTo>
                    <a:pt x="2913" y="276"/>
                  </a:lnTo>
                  <a:lnTo>
                    <a:pt x="2863" y="296"/>
                  </a:lnTo>
                  <a:lnTo>
                    <a:pt x="2813" y="318"/>
                  </a:lnTo>
                  <a:lnTo>
                    <a:pt x="2764" y="339"/>
                  </a:lnTo>
                  <a:lnTo>
                    <a:pt x="2714" y="361"/>
                  </a:lnTo>
                  <a:lnTo>
                    <a:pt x="2666" y="385"/>
                  </a:lnTo>
                  <a:lnTo>
                    <a:pt x="2616" y="407"/>
                  </a:lnTo>
                  <a:lnTo>
                    <a:pt x="2568" y="432"/>
                  </a:lnTo>
                  <a:lnTo>
                    <a:pt x="2520" y="457"/>
                  </a:lnTo>
                  <a:lnTo>
                    <a:pt x="2472" y="482"/>
                  </a:lnTo>
                  <a:lnTo>
                    <a:pt x="2425" y="508"/>
                  </a:lnTo>
                  <a:lnTo>
                    <a:pt x="2377" y="535"/>
                  </a:lnTo>
                  <a:lnTo>
                    <a:pt x="2331" y="562"/>
                  </a:lnTo>
                  <a:lnTo>
                    <a:pt x="2284" y="589"/>
                  </a:lnTo>
                  <a:lnTo>
                    <a:pt x="2238" y="619"/>
                  </a:lnTo>
                  <a:lnTo>
                    <a:pt x="2192" y="647"/>
                  </a:lnTo>
                  <a:lnTo>
                    <a:pt x="2146" y="676"/>
                  </a:lnTo>
                  <a:lnTo>
                    <a:pt x="2102" y="707"/>
                  </a:lnTo>
                  <a:lnTo>
                    <a:pt x="2056" y="737"/>
                  </a:lnTo>
                  <a:lnTo>
                    <a:pt x="2012" y="769"/>
                  </a:lnTo>
                  <a:lnTo>
                    <a:pt x="1968" y="802"/>
                  </a:lnTo>
                  <a:lnTo>
                    <a:pt x="1925" y="834"/>
                  </a:lnTo>
                  <a:lnTo>
                    <a:pt x="1881" y="867"/>
                  </a:lnTo>
                  <a:lnTo>
                    <a:pt x="1839" y="901"/>
                  </a:lnTo>
                  <a:lnTo>
                    <a:pt x="1796" y="935"/>
                  </a:lnTo>
                  <a:lnTo>
                    <a:pt x="1754" y="970"/>
                  </a:lnTo>
                  <a:lnTo>
                    <a:pt x="1712" y="1005"/>
                  </a:lnTo>
                  <a:lnTo>
                    <a:pt x="1671" y="1042"/>
                  </a:lnTo>
                  <a:lnTo>
                    <a:pt x="1629" y="1078"/>
                  </a:lnTo>
                  <a:lnTo>
                    <a:pt x="1589" y="1115"/>
                  </a:lnTo>
                  <a:lnTo>
                    <a:pt x="1548" y="1152"/>
                  </a:lnTo>
                  <a:lnTo>
                    <a:pt x="1509" y="1191"/>
                  </a:lnTo>
                  <a:lnTo>
                    <a:pt x="1469" y="1229"/>
                  </a:lnTo>
                  <a:lnTo>
                    <a:pt x="1431" y="1268"/>
                  </a:lnTo>
                  <a:lnTo>
                    <a:pt x="1392" y="1307"/>
                  </a:lnTo>
                  <a:lnTo>
                    <a:pt x="1354" y="1348"/>
                  </a:lnTo>
                  <a:lnTo>
                    <a:pt x="1317" y="1389"/>
                  </a:lnTo>
                  <a:lnTo>
                    <a:pt x="1279" y="1430"/>
                  </a:lnTo>
                  <a:lnTo>
                    <a:pt x="1243" y="1471"/>
                  </a:lnTo>
                  <a:lnTo>
                    <a:pt x="1206" y="1513"/>
                  </a:lnTo>
                  <a:lnTo>
                    <a:pt x="1170" y="1556"/>
                  </a:lnTo>
                  <a:lnTo>
                    <a:pt x="1134" y="1599"/>
                  </a:lnTo>
                  <a:lnTo>
                    <a:pt x="1100" y="1642"/>
                  </a:lnTo>
                  <a:lnTo>
                    <a:pt x="1066" y="1686"/>
                  </a:lnTo>
                  <a:lnTo>
                    <a:pt x="1031" y="1731"/>
                  </a:lnTo>
                  <a:lnTo>
                    <a:pt x="998" y="1776"/>
                  </a:lnTo>
                  <a:lnTo>
                    <a:pt x="964" y="1821"/>
                  </a:lnTo>
                  <a:lnTo>
                    <a:pt x="932" y="1867"/>
                  </a:lnTo>
                  <a:lnTo>
                    <a:pt x="900" y="1914"/>
                  </a:lnTo>
                  <a:lnTo>
                    <a:pt x="868" y="1960"/>
                  </a:lnTo>
                  <a:lnTo>
                    <a:pt x="837" y="2007"/>
                  </a:lnTo>
                  <a:lnTo>
                    <a:pt x="805" y="2055"/>
                  </a:lnTo>
                  <a:lnTo>
                    <a:pt x="776" y="2102"/>
                  </a:lnTo>
                  <a:lnTo>
                    <a:pt x="746" y="2151"/>
                  </a:lnTo>
                  <a:lnTo>
                    <a:pt x="717" y="2200"/>
                  </a:lnTo>
                  <a:lnTo>
                    <a:pt x="688" y="2249"/>
                  </a:lnTo>
                  <a:lnTo>
                    <a:pt x="660" y="2299"/>
                  </a:lnTo>
                  <a:lnTo>
                    <a:pt x="632" y="2349"/>
                  </a:lnTo>
                  <a:lnTo>
                    <a:pt x="605" y="2399"/>
                  </a:lnTo>
                  <a:lnTo>
                    <a:pt x="579" y="2450"/>
                  </a:lnTo>
                  <a:lnTo>
                    <a:pt x="552" y="2502"/>
                  </a:lnTo>
                  <a:lnTo>
                    <a:pt x="527" y="2553"/>
                  </a:lnTo>
                  <a:lnTo>
                    <a:pt x="502" y="2605"/>
                  </a:lnTo>
                  <a:lnTo>
                    <a:pt x="477" y="2657"/>
                  </a:lnTo>
                  <a:lnTo>
                    <a:pt x="454" y="2710"/>
                  </a:lnTo>
                  <a:lnTo>
                    <a:pt x="431" y="2763"/>
                  </a:lnTo>
                  <a:lnTo>
                    <a:pt x="408" y="2816"/>
                  </a:lnTo>
                  <a:lnTo>
                    <a:pt x="385" y="2870"/>
                  </a:lnTo>
                  <a:lnTo>
                    <a:pt x="364" y="2923"/>
                  </a:lnTo>
                  <a:lnTo>
                    <a:pt x="343" y="2979"/>
                  </a:lnTo>
                  <a:lnTo>
                    <a:pt x="323" y="3033"/>
                  </a:lnTo>
                  <a:lnTo>
                    <a:pt x="302" y="3089"/>
                  </a:lnTo>
                  <a:lnTo>
                    <a:pt x="283" y="3144"/>
                  </a:lnTo>
                  <a:lnTo>
                    <a:pt x="265" y="3199"/>
                  </a:lnTo>
                  <a:lnTo>
                    <a:pt x="247" y="3256"/>
                  </a:lnTo>
                  <a:lnTo>
                    <a:pt x="229" y="3311"/>
                  </a:lnTo>
                  <a:lnTo>
                    <a:pt x="212" y="3369"/>
                  </a:lnTo>
                  <a:lnTo>
                    <a:pt x="196" y="3426"/>
                  </a:lnTo>
                  <a:lnTo>
                    <a:pt x="181" y="3483"/>
                  </a:lnTo>
                  <a:lnTo>
                    <a:pt x="166" y="3541"/>
                  </a:lnTo>
                  <a:lnTo>
                    <a:pt x="152" y="3599"/>
                  </a:lnTo>
                  <a:lnTo>
                    <a:pt x="137" y="3656"/>
                  </a:lnTo>
                  <a:lnTo>
                    <a:pt x="124" y="3715"/>
                  </a:lnTo>
                  <a:lnTo>
                    <a:pt x="112" y="3774"/>
                  </a:lnTo>
                  <a:lnTo>
                    <a:pt x="100" y="3833"/>
                  </a:lnTo>
                  <a:lnTo>
                    <a:pt x="89" y="3892"/>
                  </a:lnTo>
                  <a:lnTo>
                    <a:pt x="78" y="3951"/>
                  </a:lnTo>
                  <a:lnTo>
                    <a:pt x="68" y="4011"/>
                  </a:lnTo>
                  <a:lnTo>
                    <a:pt x="58" y="4071"/>
                  </a:lnTo>
                  <a:lnTo>
                    <a:pt x="50" y="4131"/>
                  </a:lnTo>
                  <a:lnTo>
                    <a:pt x="42" y="4192"/>
                  </a:lnTo>
                  <a:lnTo>
                    <a:pt x="35" y="4252"/>
                  </a:lnTo>
                  <a:lnTo>
                    <a:pt x="28" y="4313"/>
                  </a:lnTo>
                  <a:lnTo>
                    <a:pt x="22" y="4374"/>
                  </a:lnTo>
                  <a:lnTo>
                    <a:pt x="17" y="4437"/>
                  </a:lnTo>
                  <a:lnTo>
                    <a:pt x="13" y="4498"/>
                  </a:lnTo>
                  <a:lnTo>
                    <a:pt x="9" y="4560"/>
                  </a:lnTo>
                  <a:lnTo>
                    <a:pt x="6" y="4621"/>
                  </a:lnTo>
                  <a:lnTo>
                    <a:pt x="3" y="4684"/>
                  </a:lnTo>
                  <a:lnTo>
                    <a:pt x="1" y="4747"/>
                  </a:lnTo>
                  <a:lnTo>
                    <a:pt x="0" y="4809"/>
                  </a:lnTo>
                  <a:lnTo>
                    <a:pt x="0" y="4871"/>
                  </a:lnTo>
                  <a:lnTo>
                    <a:pt x="91" y="4871"/>
                  </a:lnTo>
                  <a:lnTo>
                    <a:pt x="91" y="4810"/>
                  </a:lnTo>
                  <a:lnTo>
                    <a:pt x="92" y="4749"/>
                  </a:lnTo>
                  <a:lnTo>
                    <a:pt x="94" y="4688"/>
                  </a:lnTo>
                  <a:lnTo>
                    <a:pt x="96" y="4627"/>
                  </a:lnTo>
                  <a:lnTo>
                    <a:pt x="100" y="4566"/>
                  </a:lnTo>
                  <a:lnTo>
                    <a:pt x="103" y="4506"/>
                  </a:lnTo>
                  <a:lnTo>
                    <a:pt x="108" y="4445"/>
                  </a:lnTo>
                  <a:lnTo>
                    <a:pt x="113" y="4385"/>
                  </a:lnTo>
                  <a:lnTo>
                    <a:pt x="119" y="4325"/>
                  </a:lnTo>
                  <a:lnTo>
                    <a:pt x="125" y="4266"/>
                  </a:lnTo>
                  <a:lnTo>
                    <a:pt x="132" y="4206"/>
                  </a:lnTo>
                  <a:lnTo>
                    <a:pt x="140" y="4147"/>
                  </a:lnTo>
                  <a:lnTo>
                    <a:pt x="149" y="4088"/>
                  </a:lnTo>
                  <a:lnTo>
                    <a:pt x="158" y="4030"/>
                  </a:lnTo>
                  <a:lnTo>
                    <a:pt x="168" y="3971"/>
                  </a:lnTo>
                  <a:lnTo>
                    <a:pt x="178" y="3912"/>
                  </a:lnTo>
                  <a:lnTo>
                    <a:pt x="189" y="3854"/>
                  </a:lnTo>
                  <a:lnTo>
                    <a:pt x="200" y="3797"/>
                  </a:lnTo>
                  <a:lnTo>
                    <a:pt x="212" y="3739"/>
                  </a:lnTo>
                  <a:lnTo>
                    <a:pt x="225" y="3682"/>
                  </a:lnTo>
                  <a:lnTo>
                    <a:pt x="240" y="3625"/>
                  </a:lnTo>
                  <a:lnTo>
                    <a:pt x="253" y="3568"/>
                  </a:lnTo>
                  <a:lnTo>
                    <a:pt x="268" y="3512"/>
                  </a:lnTo>
                  <a:lnTo>
                    <a:pt x="283" y="3456"/>
                  </a:lnTo>
                  <a:lnTo>
                    <a:pt x="299" y="3400"/>
                  </a:lnTo>
                  <a:lnTo>
                    <a:pt x="316" y="3344"/>
                  </a:lnTo>
                  <a:lnTo>
                    <a:pt x="333" y="3290"/>
                  </a:lnTo>
                  <a:lnTo>
                    <a:pt x="351" y="3234"/>
                  </a:lnTo>
                  <a:lnTo>
                    <a:pt x="369" y="3180"/>
                  </a:lnTo>
                  <a:lnTo>
                    <a:pt x="387" y="3126"/>
                  </a:lnTo>
                  <a:lnTo>
                    <a:pt x="407" y="3072"/>
                  </a:lnTo>
                  <a:lnTo>
                    <a:pt x="427" y="3018"/>
                  </a:lnTo>
                  <a:lnTo>
                    <a:pt x="448" y="2964"/>
                  </a:lnTo>
                  <a:lnTo>
                    <a:pt x="469" y="2912"/>
                  </a:lnTo>
                  <a:lnTo>
                    <a:pt x="491" y="2859"/>
                  </a:lnTo>
                  <a:lnTo>
                    <a:pt x="513" y="2807"/>
                  </a:lnTo>
                  <a:lnTo>
                    <a:pt x="535" y="2755"/>
                  </a:lnTo>
                  <a:lnTo>
                    <a:pt x="558" y="2703"/>
                  </a:lnTo>
                  <a:lnTo>
                    <a:pt x="583" y="2652"/>
                  </a:lnTo>
                  <a:lnTo>
                    <a:pt x="607" y="2601"/>
                  </a:lnTo>
                  <a:lnTo>
                    <a:pt x="632" y="2551"/>
                  </a:lnTo>
                  <a:lnTo>
                    <a:pt x="658" y="2501"/>
                  </a:lnTo>
                  <a:lnTo>
                    <a:pt x="684" y="2451"/>
                  </a:lnTo>
                  <a:lnTo>
                    <a:pt x="710" y="2402"/>
                  </a:lnTo>
                  <a:lnTo>
                    <a:pt x="738" y="2352"/>
                  </a:lnTo>
                  <a:lnTo>
                    <a:pt x="765" y="2304"/>
                  </a:lnTo>
                  <a:lnTo>
                    <a:pt x="793" y="2256"/>
                  </a:lnTo>
                  <a:lnTo>
                    <a:pt x="822" y="2208"/>
                  </a:lnTo>
                  <a:lnTo>
                    <a:pt x="851" y="2160"/>
                  </a:lnTo>
                  <a:lnTo>
                    <a:pt x="880" y="2114"/>
                  </a:lnTo>
                  <a:lnTo>
                    <a:pt x="910" y="2067"/>
                  </a:lnTo>
                  <a:lnTo>
                    <a:pt x="941" y="2021"/>
                  </a:lnTo>
                  <a:lnTo>
                    <a:pt x="971" y="1975"/>
                  </a:lnTo>
                  <a:lnTo>
                    <a:pt x="1003" y="1931"/>
                  </a:lnTo>
                  <a:lnTo>
                    <a:pt x="1035" y="1885"/>
                  </a:lnTo>
                  <a:lnTo>
                    <a:pt x="1068" y="1841"/>
                  </a:lnTo>
                  <a:lnTo>
                    <a:pt x="1101" y="1797"/>
                  </a:lnTo>
                  <a:lnTo>
                    <a:pt x="1134" y="1753"/>
                  </a:lnTo>
                  <a:lnTo>
                    <a:pt x="1168" y="1710"/>
                  </a:lnTo>
                  <a:lnTo>
                    <a:pt x="1202" y="1667"/>
                  </a:lnTo>
                  <a:lnTo>
                    <a:pt x="1237" y="1625"/>
                  </a:lnTo>
                  <a:lnTo>
                    <a:pt x="1272" y="1583"/>
                  </a:lnTo>
                  <a:lnTo>
                    <a:pt x="1307" y="1543"/>
                  </a:lnTo>
                  <a:lnTo>
                    <a:pt x="1344" y="1502"/>
                  </a:lnTo>
                  <a:lnTo>
                    <a:pt x="1380" y="1461"/>
                  </a:lnTo>
                  <a:lnTo>
                    <a:pt x="1417" y="1422"/>
                  </a:lnTo>
                  <a:lnTo>
                    <a:pt x="1454" y="1382"/>
                  </a:lnTo>
                  <a:lnTo>
                    <a:pt x="1492" y="1344"/>
                  </a:lnTo>
                  <a:lnTo>
                    <a:pt x="1530" y="1305"/>
                  </a:lnTo>
                  <a:lnTo>
                    <a:pt x="1569" y="1268"/>
                  </a:lnTo>
                  <a:lnTo>
                    <a:pt x="1608" y="1230"/>
                  </a:lnTo>
                  <a:lnTo>
                    <a:pt x="1646" y="1193"/>
                  </a:lnTo>
                  <a:lnTo>
                    <a:pt x="1687" y="1157"/>
                  </a:lnTo>
                  <a:lnTo>
                    <a:pt x="1726" y="1122"/>
                  </a:lnTo>
                  <a:lnTo>
                    <a:pt x="1767" y="1087"/>
                  </a:lnTo>
                  <a:lnTo>
                    <a:pt x="1808" y="1052"/>
                  </a:lnTo>
                  <a:lnTo>
                    <a:pt x="1849" y="1018"/>
                  </a:lnTo>
                  <a:lnTo>
                    <a:pt x="1891" y="984"/>
                  </a:lnTo>
                  <a:lnTo>
                    <a:pt x="1933" y="951"/>
                  </a:lnTo>
                  <a:lnTo>
                    <a:pt x="1975" y="918"/>
                  </a:lnTo>
                  <a:lnTo>
                    <a:pt x="2018" y="887"/>
                  </a:lnTo>
                  <a:lnTo>
                    <a:pt x="2061" y="855"/>
                  </a:lnTo>
                  <a:lnTo>
                    <a:pt x="2105" y="824"/>
                  </a:lnTo>
                  <a:lnTo>
                    <a:pt x="2149" y="794"/>
                  </a:lnTo>
                  <a:lnTo>
                    <a:pt x="2193" y="765"/>
                  </a:lnTo>
                  <a:lnTo>
                    <a:pt x="2238" y="735"/>
                  </a:lnTo>
                  <a:lnTo>
                    <a:pt x="2282" y="707"/>
                  </a:lnTo>
                  <a:lnTo>
                    <a:pt x="2328" y="679"/>
                  </a:lnTo>
                  <a:lnTo>
                    <a:pt x="2373" y="651"/>
                  </a:lnTo>
                  <a:lnTo>
                    <a:pt x="2419" y="625"/>
                  </a:lnTo>
                  <a:lnTo>
                    <a:pt x="2465" y="599"/>
                  </a:lnTo>
                  <a:lnTo>
                    <a:pt x="2512" y="573"/>
                  </a:lnTo>
                  <a:lnTo>
                    <a:pt x="2558" y="549"/>
                  </a:lnTo>
                  <a:lnTo>
                    <a:pt x="2605" y="525"/>
                  </a:lnTo>
                  <a:lnTo>
                    <a:pt x="2653" y="501"/>
                  </a:lnTo>
                  <a:lnTo>
                    <a:pt x="2700" y="477"/>
                  </a:lnTo>
                  <a:lnTo>
                    <a:pt x="2749" y="456"/>
                  </a:lnTo>
                  <a:lnTo>
                    <a:pt x="2797" y="434"/>
                  </a:lnTo>
                  <a:lnTo>
                    <a:pt x="2846" y="413"/>
                  </a:lnTo>
                  <a:lnTo>
                    <a:pt x="2894" y="392"/>
                  </a:lnTo>
                  <a:lnTo>
                    <a:pt x="2943" y="372"/>
                  </a:lnTo>
                  <a:lnTo>
                    <a:pt x="2993" y="353"/>
                  </a:lnTo>
                  <a:lnTo>
                    <a:pt x="3042" y="335"/>
                  </a:lnTo>
                  <a:lnTo>
                    <a:pt x="3093" y="317"/>
                  </a:lnTo>
                  <a:lnTo>
                    <a:pt x="3142" y="300"/>
                  </a:lnTo>
                  <a:lnTo>
                    <a:pt x="3193" y="284"/>
                  </a:lnTo>
                  <a:lnTo>
                    <a:pt x="3244" y="268"/>
                  </a:lnTo>
                  <a:lnTo>
                    <a:pt x="3295" y="252"/>
                  </a:lnTo>
                  <a:lnTo>
                    <a:pt x="3346" y="239"/>
                  </a:lnTo>
                  <a:lnTo>
                    <a:pt x="3397" y="224"/>
                  </a:lnTo>
                  <a:lnTo>
                    <a:pt x="3449" y="211"/>
                  </a:lnTo>
                  <a:lnTo>
                    <a:pt x="3501" y="199"/>
                  </a:lnTo>
                  <a:lnTo>
                    <a:pt x="3553" y="188"/>
                  </a:lnTo>
                  <a:lnTo>
                    <a:pt x="3605" y="176"/>
                  </a:lnTo>
                  <a:lnTo>
                    <a:pt x="3658" y="166"/>
                  </a:lnTo>
                  <a:lnTo>
                    <a:pt x="3710" y="157"/>
                  </a:lnTo>
                  <a:lnTo>
                    <a:pt x="3764" y="148"/>
                  </a:lnTo>
                  <a:lnTo>
                    <a:pt x="3817" y="140"/>
                  </a:lnTo>
                  <a:lnTo>
                    <a:pt x="3870" y="133"/>
                  </a:lnTo>
                  <a:lnTo>
                    <a:pt x="3924" y="127"/>
                  </a:lnTo>
                  <a:lnTo>
                    <a:pt x="3977" y="121"/>
                  </a:lnTo>
                  <a:lnTo>
                    <a:pt x="4032" y="116"/>
                  </a:lnTo>
                  <a:lnTo>
                    <a:pt x="4086" y="112"/>
                  </a:lnTo>
                  <a:lnTo>
                    <a:pt x="4140" y="109"/>
                  </a:lnTo>
                  <a:lnTo>
                    <a:pt x="4195" y="105"/>
                  </a:lnTo>
                  <a:lnTo>
                    <a:pt x="4250" y="103"/>
                  </a:lnTo>
                  <a:lnTo>
                    <a:pt x="4304" y="103"/>
                  </a:lnTo>
                  <a:lnTo>
                    <a:pt x="4359" y="102"/>
                  </a:lnTo>
                  <a:lnTo>
                    <a:pt x="4359" y="0"/>
                  </a:lnTo>
                  <a:close/>
                </a:path>
              </a:pathLst>
            </a:custGeom>
            <a:solidFill>
              <a:srgbClr val="008FE0"/>
            </a:solidFill>
            <a:ln w="9525">
              <a:noFill/>
              <a:round/>
              <a:headEnd/>
              <a:tailEnd/>
            </a:ln>
          </p:spPr>
          <p:txBody>
            <a:bodyPr/>
            <a:lstStyle/>
            <a:p>
              <a:endParaRPr lang="en-US" sz="2400"/>
            </a:p>
          </p:txBody>
        </p:sp>
        <p:sp>
          <p:nvSpPr>
            <p:cNvPr id="73" name="Freeform 71"/>
            <p:cNvSpPr>
              <a:spLocks/>
            </p:cNvSpPr>
            <p:nvPr/>
          </p:nvSpPr>
          <p:spPr bwMode="auto">
            <a:xfrm>
              <a:off x="4264" y="1771"/>
              <a:ext cx="485" cy="487"/>
            </a:xfrm>
            <a:custGeom>
              <a:avLst/>
              <a:gdLst>
                <a:gd name="T0" fmla="*/ 0 w 2905"/>
                <a:gd name="T1" fmla="*/ 0 h 3409"/>
                <a:gd name="T2" fmla="*/ 0 w 2905"/>
                <a:gd name="T3" fmla="*/ 0 h 3409"/>
                <a:gd name="T4" fmla="*/ 0 w 2905"/>
                <a:gd name="T5" fmla="*/ 0 h 3409"/>
                <a:gd name="T6" fmla="*/ 0 w 2905"/>
                <a:gd name="T7" fmla="*/ 0 h 3409"/>
                <a:gd name="T8" fmla="*/ 0 w 2905"/>
                <a:gd name="T9" fmla="*/ 0 h 3409"/>
                <a:gd name="T10" fmla="*/ 0 w 2905"/>
                <a:gd name="T11" fmla="*/ 0 h 3409"/>
                <a:gd name="T12" fmla="*/ 0 w 2905"/>
                <a:gd name="T13" fmla="*/ 0 h 3409"/>
                <a:gd name="T14" fmla="*/ 0 w 2905"/>
                <a:gd name="T15" fmla="*/ 0 h 3409"/>
                <a:gd name="T16" fmla="*/ 0 w 2905"/>
                <a:gd name="T17" fmla="*/ 0 h 3409"/>
                <a:gd name="T18" fmla="*/ 0 w 2905"/>
                <a:gd name="T19" fmla="*/ 0 h 34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05"/>
                <a:gd name="T31" fmla="*/ 0 h 3409"/>
                <a:gd name="T32" fmla="*/ 2905 w 2905"/>
                <a:gd name="T33" fmla="*/ 3409 h 34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05" h="3409">
                  <a:moveTo>
                    <a:pt x="95" y="3357"/>
                  </a:moveTo>
                  <a:lnTo>
                    <a:pt x="85" y="3409"/>
                  </a:lnTo>
                  <a:lnTo>
                    <a:pt x="2905" y="69"/>
                  </a:lnTo>
                  <a:lnTo>
                    <a:pt x="2838" y="0"/>
                  </a:lnTo>
                  <a:lnTo>
                    <a:pt x="19" y="3339"/>
                  </a:lnTo>
                  <a:lnTo>
                    <a:pt x="9" y="3391"/>
                  </a:lnTo>
                  <a:lnTo>
                    <a:pt x="19" y="3339"/>
                  </a:lnTo>
                  <a:lnTo>
                    <a:pt x="0" y="3362"/>
                  </a:lnTo>
                  <a:lnTo>
                    <a:pt x="9" y="3391"/>
                  </a:lnTo>
                  <a:lnTo>
                    <a:pt x="95" y="3357"/>
                  </a:lnTo>
                  <a:close/>
                </a:path>
              </a:pathLst>
            </a:custGeom>
            <a:solidFill>
              <a:srgbClr val="DC2B19"/>
            </a:solidFill>
            <a:ln w="9525">
              <a:noFill/>
              <a:round/>
              <a:headEnd/>
              <a:tailEnd/>
            </a:ln>
          </p:spPr>
          <p:txBody>
            <a:bodyPr/>
            <a:lstStyle/>
            <a:p>
              <a:endParaRPr lang="en-US" sz="2400"/>
            </a:p>
          </p:txBody>
        </p:sp>
        <p:sp>
          <p:nvSpPr>
            <p:cNvPr id="74" name="Freeform 72"/>
            <p:cNvSpPr>
              <a:spLocks/>
            </p:cNvSpPr>
            <p:nvPr/>
          </p:nvSpPr>
          <p:spPr bwMode="auto">
            <a:xfrm>
              <a:off x="4266" y="2251"/>
              <a:ext cx="133" cy="333"/>
            </a:xfrm>
            <a:custGeom>
              <a:avLst/>
              <a:gdLst>
                <a:gd name="T0" fmla="*/ 0 w 799"/>
                <a:gd name="T1" fmla="*/ 0 h 2329"/>
                <a:gd name="T2" fmla="*/ 0 w 799"/>
                <a:gd name="T3" fmla="*/ 0 h 2329"/>
                <a:gd name="T4" fmla="*/ 0 w 799"/>
                <a:gd name="T5" fmla="*/ 0 h 2329"/>
                <a:gd name="T6" fmla="*/ 0 w 799"/>
                <a:gd name="T7" fmla="*/ 0 h 2329"/>
                <a:gd name="T8" fmla="*/ 0 w 799"/>
                <a:gd name="T9" fmla="*/ 0 h 2329"/>
                <a:gd name="T10" fmla="*/ 0 w 799"/>
                <a:gd name="T11" fmla="*/ 0 h 2329"/>
                <a:gd name="T12" fmla="*/ 0 w 799"/>
                <a:gd name="T13" fmla="*/ 0 h 2329"/>
                <a:gd name="T14" fmla="*/ 0 w 799"/>
                <a:gd name="T15" fmla="*/ 0 h 2329"/>
                <a:gd name="T16" fmla="*/ 0 w 799"/>
                <a:gd name="T17" fmla="*/ 0 h 2329"/>
                <a:gd name="T18" fmla="*/ 0 w 799"/>
                <a:gd name="T19" fmla="*/ 0 h 23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9"/>
                <a:gd name="T31" fmla="*/ 0 h 2329"/>
                <a:gd name="T32" fmla="*/ 799 w 799"/>
                <a:gd name="T33" fmla="*/ 2329 h 23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9" h="2329">
                  <a:moveTo>
                    <a:pt x="736" y="2211"/>
                  </a:moveTo>
                  <a:lnTo>
                    <a:pt x="799" y="2240"/>
                  </a:lnTo>
                  <a:lnTo>
                    <a:pt x="86" y="0"/>
                  </a:lnTo>
                  <a:lnTo>
                    <a:pt x="0" y="34"/>
                  </a:lnTo>
                  <a:lnTo>
                    <a:pt x="713" y="2274"/>
                  </a:lnTo>
                  <a:lnTo>
                    <a:pt x="777" y="2302"/>
                  </a:lnTo>
                  <a:lnTo>
                    <a:pt x="713" y="2274"/>
                  </a:lnTo>
                  <a:lnTo>
                    <a:pt x="731" y="2329"/>
                  </a:lnTo>
                  <a:lnTo>
                    <a:pt x="777" y="2302"/>
                  </a:lnTo>
                  <a:lnTo>
                    <a:pt x="736" y="2211"/>
                  </a:lnTo>
                  <a:close/>
                </a:path>
              </a:pathLst>
            </a:custGeom>
            <a:solidFill>
              <a:srgbClr val="DC2B19"/>
            </a:solidFill>
            <a:ln w="9525">
              <a:noFill/>
              <a:round/>
              <a:headEnd/>
              <a:tailEnd/>
            </a:ln>
          </p:spPr>
          <p:txBody>
            <a:bodyPr/>
            <a:lstStyle/>
            <a:p>
              <a:endParaRPr lang="en-US" sz="2400"/>
            </a:p>
          </p:txBody>
        </p:sp>
        <p:sp>
          <p:nvSpPr>
            <p:cNvPr id="75" name="Freeform 73"/>
            <p:cNvSpPr>
              <a:spLocks/>
            </p:cNvSpPr>
            <p:nvPr/>
          </p:nvSpPr>
          <p:spPr bwMode="auto">
            <a:xfrm>
              <a:off x="4389" y="2242"/>
              <a:ext cx="663" cy="338"/>
            </a:xfrm>
            <a:custGeom>
              <a:avLst/>
              <a:gdLst>
                <a:gd name="T0" fmla="*/ 0 w 3980"/>
                <a:gd name="T1" fmla="*/ 0 h 2368"/>
                <a:gd name="T2" fmla="*/ 0 w 3980"/>
                <a:gd name="T3" fmla="*/ 0 h 2368"/>
                <a:gd name="T4" fmla="*/ 0 w 3980"/>
                <a:gd name="T5" fmla="*/ 0 h 2368"/>
                <a:gd name="T6" fmla="*/ 0 w 3980"/>
                <a:gd name="T7" fmla="*/ 0 h 2368"/>
                <a:gd name="T8" fmla="*/ 0 w 3980"/>
                <a:gd name="T9" fmla="*/ 0 h 2368"/>
                <a:gd name="T10" fmla="*/ 0 w 3980"/>
                <a:gd name="T11" fmla="*/ 0 h 2368"/>
                <a:gd name="T12" fmla="*/ 0 60000 65536"/>
                <a:gd name="T13" fmla="*/ 0 60000 65536"/>
                <a:gd name="T14" fmla="*/ 0 60000 65536"/>
                <a:gd name="T15" fmla="*/ 0 60000 65536"/>
                <a:gd name="T16" fmla="*/ 0 60000 65536"/>
                <a:gd name="T17" fmla="*/ 0 60000 65536"/>
                <a:gd name="T18" fmla="*/ 0 w 3980"/>
                <a:gd name="T19" fmla="*/ 0 h 2368"/>
                <a:gd name="T20" fmla="*/ 3980 w 3980"/>
                <a:gd name="T21" fmla="*/ 2368 h 2368"/>
              </a:gdLst>
              <a:ahLst/>
              <a:cxnLst>
                <a:cxn ang="T12">
                  <a:pos x="T0" y="T1"/>
                </a:cxn>
                <a:cxn ang="T13">
                  <a:pos x="T2" y="T3"/>
                </a:cxn>
                <a:cxn ang="T14">
                  <a:pos x="T4" y="T5"/>
                </a:cxn>
                <a:cxn ang="T15">
                  <a:pos x="T6" y="T7"/>
                </a:cxn>
                <a:cxn ang="T16">
                  <a:pos x="T8" y="T9"/>
                </a:cxn>
                <a:cxn ang="T17">
                  <a:pos x="T10" y="T11"/>
                </a:cxn>
              </a:cxnLst>
              <a:rect l="T18" t="T19" r="T20" b="T21"/>
              <a:pathLst>
                <a:path w="3980" h="2368">
                  <a:moveTo>
                    <a:pt x="3959" y="45"/>
                  </a:moveTo>
                  <a:lnTo>
                    <a:pt x="3938" y="0"/>
                  </a:lnTo>
                  <a:lnTo>
                    <a:pt x="0" y="2277"/>
                  </a:lnTo>
                  <a:lnTo>
                    <a:pt x="41" y="2368"/>
                  </a:lnTo>
                  <a:lnTo>
                    <a:pt x="3980" y="90"/>
                  </a:lnTo>
                  <a:lnTo>
                    <a:pt x="3959" y="45"/>
                  </a:lnTo>
                  <a:close/>
                </a:path>
              </a:pathLst>
            </a:custGeom>
            <a:solidFill>
              <a:srgbClr val="DC2B19"/>
            </a:solidFill>
            <a:ln w="9525">
              <a:noFill/>
              <a:round/>
              <a:headEnd/>
              <a:tailEnd/>
            </a:ln>
          </p:spPr>
          <p:txBody>
            <a:bodyPr/>
            <a:lstStyle/>
            <a:p>
              <a:endParaRPr lang="en-US" sz="2400"/>
            </a:p>
          </p:txBody>
        </p:sp>
        <p:sp>
          <p:nvSpPr>
            <p:cNvPr id="76" name="Freeform 74"/>
            <p:cNvSpPr>
              <a:spLocks/>
            </p:cNvSpPr>
            <p:nvPr/>
          </p:nvSpPr>
          <p:spPr bwMode="auto">
            <a:xfrm>
              <a:off x="4694" y="2339"/>
              <a:ext cx="528" cy="306"/>
            </a:xfrm>
            <a:custGeom>
              <a:avLst/>
              <a:gdLst>
                <a:gd name="T0" fmla="*/ 0 w 3171"/>
                <a:gd name="T1" fmla="*/ 0 h 2138"/>
                <a:gd name="T2" fmla="*/ 0 w 3171"/>
                <a:gd name="T3" fmla="*/ 0 h 2138"/>
                <a:gd name="T4" fmla="*/ 0 w 3171"/>
                <a:gd name="T5" fmla="*/ 0 h 2138"/>
                <a:gd name="T6" fmla="*/ 0 w 3171"/>
                <a:gd name="T7" fmla="*/ 0 h 2138"/>
                <a:gd name="T8" fmla="*/ 0 w 3171"/>
                <a:gd name="T9" fmla="*/ 0 h 2138"/>
                <a:gd name="T10" fmla="*/ 0 w 3171"/>
                <a:gd name="T11" fmla="*/ 0 h 2138"/>
                <a:gd name="T12" fmla="*/ 0 60000 65536"/>
                <a:gd name="T13" fmla="*/ 0 60000 65536"/>
                <a:gd name="T14" fmla="*/ 0 60000 65536"/>
                <a:gd name="T15" fmla="*/ 0 60000 65536"/>
                <a:gd name="T16" fmla="*/ 0 60000 65536"/>
                <a:gd name="T17" fmla="*/ 0 60000 65536"/>
                <a:gd name="T18" fmla="*/ 0 w 3171"/>
                <a:gd name="T19" fmla="*/ 0 h 2138"/>
                <a:gd name="T20" fmla="*/ 3171 w 3171"/>
                <a:gd name="T21" fmla="*/ 2138 h 2138"/>
              </a:gdLst>
              <a:ahLst/>
              <a:cxnLst>
                <a:cxn ang="T12">
                  <a:pos x="T0" y="T1"/>
                </a:cxn>
                <a:cxn ang="T13">
                  <a:pos x="T2" y="T3"/>
                </a:cxn>
                <a:cxn ang="T14">
                  <a:pos x="T4" y="T5"/>
                </a:cxn>
                <a:cxn ang="T15">
                  <a:pos x="T6" y="T7"/>
                </a:cxn>
                <a:cxn ang="T16">
                  <a:pos x="T8" y="T9"/>
                </a:cxn>
                <a:cxn ang="T17">
                  <a:pos x="T10" y="T11"/>
                </a:cxn>
              </a:cxnLst>
              <a:rect l="T18" t="T19" r="T20" b="T21"/>
              <a:pathLst>
                <a:path w="3171" h="2138">
                  <a:moveTo>
                    <a:pt x="3147" y="43"/>
                  </a:moveTo>
                  <a:lnTo>
                    <a:pt x="3125" y="0"/>
                  </a:lnTo>
                  <a:lnTo>
                    <a:pt x="0" y="2049"/>
                  </a:lnTo>
                  <a:lnTo>
                    <a:pt x="45" y="2138"/>
                  </a:lnTo>
                  <a:lnTo>
                    <a:pt x="3171" y="87"/>
                  </a:lnTo>
                  <a:lnTo>
                    <a:pt x="3147" y="43"/>
                  </a:lnTo>
                  <a:close/>
                </a:path>
              </a:pathLst>
            </a:custGeom>
            <a:solidFill>
              <a:srgbClr val="DC2B19"/>
            </a:solidFill>
            <a:ln w="9525">
              <a:noFill/>
              <a:round/>
              <a:headEnd/>
              <a:tailEnd/>
            </a:ln>
          </p:spPr>
          <p:txBody>
            <a:bodyPr/>
            <a:lstStyle/>
            <a:p>
              <a:endParaRPr lang="en-US" sz="2400"/>
            </a:p>
          </p:txBody>
        </p:sp>
        <p:sp>
          <p:nvSpPr>
            <p:cNvPr id="77" name="Freeform 75"/>
            <p:cNvSpPr>
              <a:spLocks/>
            </p:cNvSpPr>
            <p:nvPr/>
          </p:nvSpPr>
          <p:spPr bwMode="auto">
            <a:xfrm>
              <a:off x="4970" y="1841"/>
              <a:ext cx="356" cy="216"/>
            </a:xfrm>
            <a:custGeom>
              <a:avLst/>
              <a:gdLst>
                <a:gd name="T0" fmla="*/ 0 w 2136"/>
                <a:gd name="T1" fmla="*/ 0 h 1515"/>
                <a:gd name="T2" fmla="*/ 0 w 2136"/>
                <a:gd name="T3" fmla="*/ 0 h 1515"/>
                <a:gd name="T4" fmla="*/ 0 w 2136"/>
                <a:gd name="T5" fmla="*/ 0 h 1515"/>
                <a:gd name="T6" fmla="*/ 0 w 2136"/>
                <a:gd name="T7" fmla="*/ 0 h 1515"/>
                <a:gd name="T8" fmla="*/ 0 w 2136"/>
                <a:gd name="T9" fmla="*/ 0 h 1515"/>
                <a:gd name="T10" fmla="*/ 0 w 2136"/>
                <a:gd name="T11" fmla="*/ 0 h 1515"/>
                <a:gd name="T12" fmla="*/ 0 w 2136"/>
                <a:gd name="T13" fmla="*/ 0 h 1515"/>
                <a:gd name="T14" fmla="*/ 0 w 2136"/>
                <a:gd name="T15" fmla="*/ 0 h 1515"/>
                <a:gd name="T16" fmla="*/ 0 w 2136"/>
                <a:gd name="T17" fmla="*/ 0 h 1515"/>
                <a:gd name="T18" fmla="*/ 0 w 2136"/>
                <a:gd name="T19" fmla="*/ 0 h 15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36"/>
                <a:gd name="T31" fmla="*/ 0 h 1515"/>
                <a:gd name="T32" fmla="*/ 2136 w 2136"/>
                <a:gd name="T33" fmla="*/ 1515 h 15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36" h="1515">
                  <a:moveTo>
                    <a:pt x="104" y="90"/>
                  </a:moveTo>
                  <a:lnTo>
                    <a:pt x="35" y="141"/>
                  </a:lnTo>
                  <a:lnTo>
                    <a:pt x="2090" y="1515"/>
                  </a:lnTo>
                  <a:lnTo>
                    <a:pt x="2136" y="1428"/>
                  </a:lnTo>
                  <a:lnTo>
                    <a:pt x="82" y="54"/>
                  </a:lnTo>
                  <a:lnTo>
                    <a:pt x="13" y="105"/>
                  </a:lnTo>
                  <a:lnTo>
                    <a:pt x="82" y="54"/>
                  </a:lnTo>
                  <a:lnTo>
                    <a:pt x="0" y="0"/>
                  </a:lnTo>
                  <a:lnTo>
                    <a:pt x="13" y="105"/>
                  </a:lnTo>
                  <a:lnTo>
                    <a:pt x="104" y="90"/>
                  </a:lnTo>
                  <a:close/>
                </a:path>
              </a:pathLst>
            </a:custGeom>
            <a:solidFill>
              <a:srgbClr val="DC2B19"/>
            </a:solidFill>
            <a:ln w="9525">
              <a:noFill/>
              <a:round/>
              <a:headEnd/>
              <a:tailEnd/>
            </a:ln>
          </p:spPr>
          <p:txBody>
            <a:bodyPr/>
            <a:lstStyle/>
            <a:p>
              <a:endParaRPr lang="en-US" sz="2400"/>
            </a:p>
          </p:txBody>
        </p:sp>
        <p:sp>
          <p:nvSpPr>
            <p:cNvPr id="78" name="Freeform 76"/>
            <p:cNvSpPr>
              <a:spLocks/>
            </p:cNvSpPr>
            <p:nvPr/>
          </p:nvSpPr>
          <p:spPr bwMode="auto">
            <a:xfrm>
              <a:off x="4972" y="1853"/>
              <a:ext cx="75" cy="389"/>
            </a:xfrm>
            <a:custGeom>
              <a:avLst/>
              <a:gdLst>
                <a:gd name="T0" fmla="*/ 0 w 446"/>
                <a:gd name="T1" fmla="*/ 0 h 2717"/>
                <a:gd name="T2" fmla="*/ 0 w 446"/>
                <a:gd name="T3" fmla="*/ 0 h 2717"/>
                <a:gd name="T4" fmla="*/ 0 w 446"/>
                <a:gd name="T5" fmla="*/ 0 h 2717"/>
                <a:gd name="T6" fmla="*/ 0 w 446"/>
                <a:gd name="T7" fmla="*/ 0 h 2717"/>
                <a:gd name="T8" fmla="*/ 0 w 446"/>
                <a:gd name="T9" fmla="*/ 0 h 2717"/>
                <a:gd name="T10" fmla="*/ 0 w 446"/>
                <a:gd name="T11" fmla="*/ 0 h 2717"/>
                <a:gd name="T12" fmla="*/ 0 60000 65536"/>
                <a:gd name="T13" fmla="*/ 0 60000 65536"/>
                <a:gd name="T14" fmla="*/ 0 60000 65536"/>
                <a:gd name="T15" fmla="*/ 0 60000 65536"/>
                <a:gd name="T16" fmla="*/ 0 60000 65536"/>
                <a:gd name="T17" fmla="*/ 0 60000 65536"/>
                <a:gd name="T18" fmla="*/ 0 w 446"/>
                <a:gd name="T19" fmla="*/ 0 h 2717"/>
                <a:gd name="T20" fmla="*/ 446 w 446"/>
                <a:gd name="T21" fmla="*/ 2717 h 2717"/>
              </a:gdLst>
              <a:ahLst/>
              <a:cxnLst>
                <a:cxn ang="T12">
                  <a:pos x="T0" y="T1"/>
                </a:cxn>
                <a:cxn ang="T13">
                  <a:pos x="T2" y="T3"/>
                </a:cxn>
                <a:cxn ang="T14">
                  <a:pos x="T4" y="T5"/>
                </a:cxn>
                <a:cxn ang="T15">
                  <a:pos x="T6" y="T7"/>
                </a:cxn>
                <a:cxn ang="T16">
                  <a:pos x="T8" y="T9"/>
                </a:cxn>
                <a:cxn ang="T17">
                  <a:pos x="T10" y="T11"/>
                </a:cxn>
              </a:cxnLst>
              <a:rect l="T18" t="T19" r="T20" b="T21"/>
              <a:pathLst>
                <a:path w="446" h="2717">
                  <a:moveTo>
                    <a:pt x="402" y="2710"/>
                  </a:moveTo>
                  <a:lnTo>
                    <a:pt x="446" y="2702"/>
                  </a:lnTo>
                  <a:lnTo>
                    <a:pt x="91" y="0"/>
                  </a:lnTo>
                  <a:lnTo>
                    <a:pt x="0" y="15"/>
                  </a:lnTo>
                  <a:lnTo>
                    <a:pt x="356" y="2717"/>
                  </a:lnTo>
                  <a:lnTo>
                    <a:pt x="402" y="2710"/>
                  </a:lnTo>
                  <a:close/>
                </a:path>
              </a:pathLst>
            </a:custGeom>
            <a:solidFill>
              <a:srgbClr val="DC2B19"/>
            </a:solidFill>
            <a:ln w="9525">
              <a:noFill/>
              <a:round/>
              <a:headEnd/>
              <a:tailEnd/>
            </a:ln>
          </p:spPr>
          <p:txBody>
            <a:bodyPr/>
            <a:lstStyle/>
            <a:p>
              <a:endParaRPr lang="en-US" sz="2400"/>
            </a:p>
          </p:txBody>
        </p:sp>
        <p:sp>
          <p:nvSpPr>
            <p:cNvPr id="79" name="Freeform 77"/>
            <p:cNvSpPr>
              <a:spLocks/>
            </p:cNvSpPr>
            <p:nvPr/>
          </p:nvSpPr>
          <p:spPr bwMode="auto">
            <a:xfrm>
              <a:off x="5375" y="1663"/>
              <a:ext cx="227" cy="188"/>
            </a:xfrm>
            <a:custGeom>
              <a:avLst/>
              <a:gdLst>
                <a:gd name="T0" fmla="*/ 0 w 1361"/>
                <a:gd name="T1" fmla="*/ 0 h 1317"/>
                <a:gd name="T2" fmla="*/ 0 w 1361"/>
                <a:gd name="T3" fmla="*/ 0 h 1317"/>
                <a:gd name="T4" fmla="*/ 0 w 1361"/>
                <a:gd name="T5" fmla="*/ 0 h 1317"/>
                <a:gd name="T6" fmla="*/ 0 w 1361"/>
                <a:gd name="T7" fmla="*/ 0 h 1317"/>
                <a:gd name="T8" fmla="*/ 0 w 1361"/>
                <a:gd name="T9" fmla="*/ 0 h 1317"/>
                <a:gd name="T10" fmla="*/ 0 w 1361"/>
                <a:gd name="T11" fmla="*/ 0 h 1317"/>
                <a:gd name="T12" fmla="*/ 0 w 1361"/>
                <a:gd name="T13" fmla="*/ 0 h 1317"/>
                <a:gd name="T14" fmla="*/ 0 w 1361"/>
                <a:gd name="T15" fmla="*/ 0 h 1317"/>
                <a:gd name="T16" fmla="*/ 0 w 1361"/>
                <a:gd name="T17" fmla="*/ 0 h 1317"/>
                <a:gd name="T18" fmla="*/ 0 w 1361"/>
                <a:gd name="T19" fmla="*/ 0 h 1317"/>
                <a:gd name="T20" fmla="*/ 0 w 1361"/>
                <a:gd name="T21" fmla="*/ 0 h 1317"/>
                <a:gd name="T22" fmla="*/ 0 w 1361"/>
                <a:gd name="T23" fmla="*/ 0 h 1317"/>
                <a:gd name="T24" fmla="*/ 0 w 1361"/>
                <a:gd name="T25" fmla="*/ 0 h 1317"/>
                <a:gd name="T26" fmla="*/ 0 w 1361"/>
                <a:gd name="T27" fmla="*/ 0 h 1317"/>
                <a:gd name="T28" fmla="*/ 0 w 1361"/>
                <a:gd name="T29" fmla="*/ 0 h 1317"/>
                <a:gd name="T30" fmla="*/ 0 w 1361"/>
                <a:gd name="T31" fmla="*/ 0 h 1317"/>
                <a:gd name="T32" fmla="*/ 0 w 1361"/>
                <a:gd name="T33" fmla="*/ 0 h 1317"/>
                <a:gd name="T34" fmla="*/ 0 w 1361"/>
                <a:gd name="T35" fmla="*/ 0 h 1317"/>
                <a:gd name="T36" fmla="*/ 0 w 1361"/>
                <a:gd name="T37" fmla="*/ 0 h 1317"/>
                <a:gd name="T38" fmla="*/ 0 w 1361"/>
                <a:gd name="T39" fmla="*/ 0 h 1317"/>
                <a:gd name="T40" fmla="*/ 0 w 1361"/>
                <a:gd name="T41" fmla="*/ 0 h 1317"/>
                <a:gd name="T42" fmla="*/ 0 w 1361"/>
                <a:gd name="T43" fmla="*/ 0 h 1317"/>
                <a:gd name="T44" fmla="*/ 0 w 1361"/>
                <a:gd name="T45" fmla="*/ 0 h 1317"/>
                <a:gd name="T46" fmla="*/ 0 w 1361"/>
                <a:gd name="T47" fmla="*/ 0 h 1317"/>
                <a:gd name="T48" fmla="*/ 0 w 1361"/>
                <a:gd name="T49" fmla="*/ 0 h 1317"/>
                <a:gd name="T50" fmla="*/ 0 w 1361"/>
                <a:gd name="T51" fmla="*/ 0 h 1317"/>
                <a:gd name="T52" fmla="*/ 0 w 1361"/>
                <a:gd name="T53" fmla="*/ 0 h 1317"/>
                <a:gd name="T54" fmla="*/ 0 w 1361"/>
                <a:gd name="T55" fmla="*/ 0 h 1317"/>
                <a:gd name="T56" fmla="*/ 0 w 1361"/>
                <a:gd name="T57" fmla="*/ 0 h 1317"/>
                <a:gd name="T58" fmla="*/ 0 w 1361"/>
                <a:gd name="T59" fmla="*/ 0 h 1317"/>
                <a:gd name="T60" fmla="*/ 0 w 1361"/>
                <a:gd name="T61" fmla="*/ 0 h 1317"/>
                <a:gd name="T62" fmla="*/ 0 w 1361"/>
                <a:gd name="T63" fmla="*/ 0 h 1317"/>
                <a:gd name="T64" fmla="*/ 0 w 1361"/>
                <a:gd name="T65" fmla="*/ 0 h 1317"/>
                <a:gd name="T66" fmla="*/ 0 w 1361"/>
                <a:gd name="T67" fmla="*/ 0 h 1317"/>
                <a:gd name="T68" fmla="*/ 0 w 1361"/>
                <a:gd name="T69" fmla="*/ 0 h 1317"/>
                <a:gd name="T70" fmla="*/ 0 w 1361"/>
                <a:gd name="T71" fmla="*/ 0 h 1317"/>
                <a:gd name="T72" fmla="*/ 0 w 1361"/>
                <a:gd name="T73" fmla="*/ 0 h 1317"/>
                <a:gd name="T74" fmla="*/ 0 w 1361"/>
                <a:gd name="T75" fmla="*/ 0 h 1317"/>
                <a:gd name="T76" fmla="*/ 0 w 1361"/>
                <a:gd name="T77" fmla="*/ 0 h 1317"/>
                <a:gd name="T78" fmla="*/ 0 w 1361"/>
                <a:gd name="T79" fmla="*/ 0 h 1317"/>
                <a:gd name="T80" fmla="*/ 0 w 1361"/>
                <a:gd name="T81" fmla="*/ 0 h 1317"/>
                <a:gd name="T82" fmla="*/ 0 w 1361"/>
                <a:gd name="T83" fmla="*/ 0 h 1317"/>
                <a:gd name="T84" fmla="*/ 0 w 1361"/>
                <a:gd name="T85" fmla="*/ 0 h 1317"/>
                <a:gd name="T86" fmla="*/ 0 w 1361"/>
                <a:gd name="T87" fmla="*/ 0 h 131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61"/>
                <a:gd name="T133" fmla="*/ 0 h 1317"/>
                <a:gd name="T134" fmla="*/ 1361 w 1361"/>
                <a:gd name="T135" fmla="*/ 1317 h 131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61" h="1317">
                  <a:moveTo>
                    <a:pt x="1361" y="0"/>
                  </a:moveTo>
                  <a:lnTo>
                    <a:pt x="625" y="1317"/>
                  </a:lnTo>
                  <a:lnTo>
                    <a:pt x="624" y="1307"/>
                  </a:lnTo>
                  <a:lnTo>
                    <a:pt x="622" y="1296"/>
                  </a:lnTo>
                  <a:lnTo>
                    <a:pt x="621" y="1285"/>
                  </a:lnTo>
                  <a:lnTo>
                    <a:pt x="619" y="1275"/>
                  </a:lnTo>
                  <a:lnTo>
                    <a:pt x="618" y="1265"/>
                  </a:lnTo>
                  <a:lnTo>
                    <a:pt x="616" y="1254"/>
                  </a:lnTo>
                  <a:lnTo>
                    <a:pt x="614" y="1244"/>
                  </a:lnTo>
                  <a:lnTo>
                    <a:pt x="613" y="1233"/>
                  </a:lnTo>
                  <a:lnTo>
                    <a:pt x="611" y="1223"/>
                  </a:lnTo>
                  <a:lnTo>
                    <a:pt x="609" y="1213"/>
                  </a:lnTo>
                  <a:lnTo>
                    <a:pt x="607" y="1203"/>
                  </a:lnTo>
                  <a:lnTo>
                    <a:pt x="605" y="1193"/>
                  </a:lnTo>
                  <a:lnTo>
                    <a:pt x="603" y="1184"/>
                  </a:lnTo>
                  <a:lnTo>
                    <a:pt x="601" y="1173"/>
                  </a:lnTo>
                  <a:lnTo>
                    <a:pt x="599" y="1163"/>
                  </a:lnTo>
                  <a:lnTo>
                    <a:pt x="597" y="1153"/>
                  </a:lnTo>
                  <a:lnTo>
                    <a:pt x="594" y="1143"/>
                  </a:lnTo>
                  <a:lnTo>
                    <a:pt x="592" y="1134"/>
                  </a:lnTo>
                  <a:lnTo>
                    <a:pt x="590" y="1124"/>
                  </a:lnTo>
                  <a:lnTo>
                    <a:pt x="587" y="1114"/>
                  </a:lnTo>
                  <a:lnTo>
                    <a:pt x="585" y="1104"/>
                  </a:lnTo>
                  <a:lnTo>
                    <a:pt x="582" y="1094"/>
                  </a:lnTo>
                  <a:lnTo>
                    <a:pt x="580" y="1085"/>
                  </a:lnTo>
                  <a:lnTo>
                    <a:pt x="577" y="1075"/>
                  </a:lnTo>
                  <a:lnTo>
                    <a:pt x="574" y="1066"/>
                  </a:lnTo>
                  <a:lnTo>
                    <a:pt x="572" y="1057"/>
                  </a:lnTo>
                  <a:lnTo>
                    <a:pt x="568" y="1047"/>
                  </a:lnTo>
                  <a:lnTo>
                    <a:pt x="565" y="1038"/>
                  </a:lnTo>
                  <a:lnTo>
                    <a:pt x="562" y="1029"/>
                  </a:lnTo>
                  <a:lnTo>
                    <a:pt x="559" y="1019"/>
                  </a:lnTo>
                  <a:lnTo>
                    <a:pt x="556" y="1009"/>
                  </a:lnTo>
                  <a:lnTo>
                    <a:pt x="553" y="1000"/>
                  </a:lnTo>
                  <a:lnTo>
                    <a:pt x="550" y="991"/>
                  </a:lnTo>
                  <a:lnTo>
                    <a:pt x="547" y="982"/>
                  </a:lnTo>
                  <a:lnTo>
                    <a:pt x="543" y="973"/>
                  </a:lnTo>
                  <a:lnTo>
                    <a:pt x="540" y="964"/>
                  </a:lnTo>
                  <a:lnTo>
                    <a:pt x="537" y="955"/>
                  </a:lnTo>
                  <a:lnTo>
                    <a:pt x="533" y="946"/>
                  </a:lnTo>
                  <a:lnTo>
                    <a:pt x="530" y="937"/>
                  </a:lnTo>
                  <a:lnTo>
                    <a:pt x="527" y="928"/>
                  </a:lnTo>
                  <a:lnTo>
                    <a:pt x="523" y="919"/>
                  </a:lnTo>
                  <a:lnTo>
                    <a:pt x="519" y="910"/>
                  </a:lnTo>
                  <a:lnTo>
                    <a:pt x="516" y="902"/>
                  </a:lnTo>
                  <a:lnTo>
                    <a:pt x="512" y="893"/>
                  </a:lnTo>
                  <a:lnTo>
                    <a:pt x="508" y="884"/>
                  </a:lnTo>
                  <a:lnTo>
                    <a:pt x="504" y="876"/>
                  </a:lnTo>
                  <a:lnTo>
                    <a:pt x="501" y="867"/>
                  </a:lnTo>
                  <a:lnTo>
                    <a:pt x="497" y="859"/>
                  </a:lnTo>
                  <a:lnTo>
                    <a:pt x="493" y="850"/>
                  </a:lnTo>
                  <a:lnTo>
                    <a:pt x="489" y="842"/>
                  </a:lnTo>
                  <a:lnTo>
                    <a:pt x="483" y="833"/>
                  </a:lnTo>
                  <a:lnTo>
                    <a:pt x="479" y="825"/>
                  </a:lnTo>
                  <a:lnTo>
                    <a:pt x="475" y="816"/>
                  </a:lnTo>
                  <a:lnTo>
                    <a:pt x="471" y="808"/>
                  </a:lnTo>
                  <a:lnTo>
                    <a:pt x="467" y="800"/>
                  </a:lnTo>
                  <a:lnTo>
                    <a:pt x="462" y="791"/>
                  </a:lnTo>
                  <a:lnTo>
                    <a:pt x="458" y="783"/>
                  </a:lnTo>
                  <a:lnTo>
                    <a:pt x="453" y="775"/>
                  </a:lnTo>
                  <a:lnTo>
                    <a:pt x="449" y="767"/>
                  </a:lnTo>
                  <a:lnTo>
                    <a:pt x="444" y="760"/>
                  </a:lnTo>
                  <a:lnTo>
                    <a:pt x="440" y="752"/>
                  </a:lnTo>
                  <a:lnTo>
                    <a:pt x="435" y="744"/>
                  </a:lnTo>
                  <a:lnTo>
                    <a:pt x="430" y="736"/>
                  </a:lnTo>
                  <a:lnTo>
                    <a:pt x="425" y="728"/>
                  </a:lnTo>
                  <a:lnTo>
                    <a:pt x="420" y="720"/>
                  </a:lnTo>
                  <a:lnTo>
                    <a:pt x="416" y="712"/>
                  </a:lnTo>
                  <a:lnTo>
                    <a:pt x="411" y="704"/>
                  </a:lnTo>
                  <a:lnTo>
                    <a:pt x="406" y="696"/>
                  </a:lnTo>
                  <a:lnTo>
                    <a:pt x="399" y="689"/>
                  </a:lnTo>
                  <a:lnTo>
                    <a:pt x="394" y="682"/>
                  </a:lnTo>
                  <a:lnTo>
                    <a:pt x="389" y="674"/>
                  </a:lnTo>
                  <a:lnTo>
                    <a:pt x="384" y="667"/>
                  </a:lnTo>
                  <a:lnTo>
                    <a:pt x="379" y="659"/>
                  </a:lnTo>
                  <a:lnTo>
                    <a:pt x="373" y="651"/>
                  </a:lnTo>
                  <a:lnTo>
                    <a:pt x="368" y="644"/>
                  </a:lnTo>
                  <a:lnTo>
                    <a:pt x="362" y="636"/>
                  </a:lnTo>
                  <a:lnTo>
                    <a:pt x="357" y="629"/>
                  </a:lnTo>
                  <a:lnTo>
                    <a:pt x="351" y="622"/>
                  </a:lnTo>
                  <a:lnTo>
                    <a:pt x="346" y="615"/>
                  </a:lnTo>
                  <a:lnTo>
                    <a:pt x="340" y="608"/>
                  </a:lnTo>
                  <a:lnTo>
                    <a:pt x="334" y="600"/>
                  </a:lnTo>
                  <a:lnTo>
                    <a:pt x="329" y="593"/>
                  </a:lnTo>
                  <a:lnTo>
                    <a:pt x="323" y="587"/>
                  </a:lnTo>
                  <a:lnTo>
                    <a:pt x="316" y="580"/>
                  </a:lnTo>
                  <a:lnTo>
                    <a:pt x="310" y="572"/>
                  </a:lnTo>
                  <a:lnTo>
                    <a:pt x="304" y="565"/>
                  </a:lnTo>
                  <a:lnTo>
                    <a:pt x="298" y="558"/>
                  </a:lnTo>
                  <a:lnTo>
                    <a:pt x="292" y="551"/>
                  </a:lnTo>
                  <a:lnTo>
                    <a:pt x="286" y="545"/>
                  </a:lnTo>
                  <a:lnTo>
                    <a:pt x="279" y="538"/>
                  </a:lnTo>
                  <a:lnTo>
                    <a:pt x="273" y="531"/>
                  </a:lnTo>
                  <a:lnTo>
                    <a:pt x="267" y="524"/>
                  </a:lnTo>
                  <a:lnTo>
                    <a:pt x="261" y="519"/>
                  </a:lnTo>
                  <a:lnTo>
                    <a:pt x="254" y="512"/>
                  </a:lnTo>
                  <a:lnTo>
                    <a:pt x="248" y="505"/>
                  </a:lnTo>
                  <a:lnTo>
                    <a:pt x="241" y="498"/>
                  </a:lnTo>
                  <a:lnTo>
                    <a:pt x="233" y="492"/>
                  </a:lnTo>
                  <a:lnTo>
                    <a:pt x="227" y="486"/>
                  </a:lnTo>
                  <a:lnTo>
                    <a:pt x="220" y="479"/>
                  </a:lnTo>
                  <a:lnTo>
                    <a:pt x="213" y="473"/>
                  </a:lnTo>
                  <a:lnTo>
                    <a:pt x="207" y="467"/>
                  </a:lnTo>
                  <a:lnTo>
                    <a:pt x="200" y="460"/>
                  </a:lnTo>
                  <a:lnTo>
                    <a:pt x="193" y="454"/>
                  </a:lnTo>
                  <a:lnTo>
                    <a:pt x="186" y="449"/>
                  </a:lnTo>
                  <a:lnTo>
                    <a:pt x="179" y="442"/>
                  </a:lnTo>
                  <a:lnTo>
                    <a:pt x="172" y="436"/>
                  </a:lnTo>
                  <a:lnTo>
                    <a:pt x="165" y="429"/>
                  </a:lnTo>
                  <a:lnTo>
                    <a:pt x="157" y="424"/>
                  </a:lnTo>
                  <a:lnTo>
                    <a:pt x="149" y="418"/>
                  </a:lnTo>
                  <a:lnTo>
                    <a:pt x="142" y="412"/>
                  </a:lnTo>
                  <a:lnTo>
                    <a:pt x="135" y="406"/>
                  </a:lnTo>
                  <a:lnTo>
                    <a:pt x="127" y="400"/>
                  </a:lnTo>
                  <a:lnTo>
                    <a:pt x="120" y="394"/>
                  </a:lnTo>
                  <a:lnTo>
                    <a:pt x="112" y="389"/>
                  </a:lnTo>
                  <a:lnTo>
                    <a:pt x="105" y="383"/>
                  </a:lnTo>
                  <a:lnTo>
                    <a:pt x="97" y="377"/>
                  </a:lnTo>
                  <a:lnTo>
                    <a:pt x="89" y="372"/>
                  </a:lnTo>
                  <a:lnTo>
                    <a:pt x="82" y="366"/>
                  </a:lnTo>
                  <a:lnTo>
                    <a:pt x="74" y="360"/>
                  </a:lnTo>
                  <a:lnTo>
                    <a:pt x="65" y="356"/>
                  </a:lnTo>
                  <a:lnTo>
                    <a:pt x="57" y="350"/>
                  </a:lnTo>
                  <a:lnTo>
                    <a:pt x="49" y="344"/>
                  </a:lnTo>
                  <a:lnTo>
                    <a:pt x="41" y="339"/>
                  </a:lnTo>
                  <a:lnTo>
                    <a:pt x="33" y="334"/>
                  </a:lnTo>
                  <a:lnTo>
                    <a:pt x="25" y="329"/>
                  </a:lnTo>
                  <a:lnTo>
                    <a:pt x="17" y="323"/>
                  </a:lnTo>
                  <a:lnTo>
                    <a:pt x="9" y="318"/>
                  </a:lnTo>
                  <a:lnTo>
                    <a:pt x="0" y="313"/>
                  </a:lnTo>
                  <a:lnTo>
                    <a:pt x="1361" y="0"/>
                  </a:lnTo>
                  <a:close/>
                </a:path>
              </a:pathLst>
            </a:custGeom>
            <a:solidFill>
              <a:srgbClr val="1F1A17"/>
            </a:solidFill>
            <a:ln w="9525">
              <a:noFill/>
              <a:round/>
              <a:headEnd/>
              <a:tailEnd/>
            </a:ln>
          </p:spPr>
          <p:txBody>
            <a:bodyPr/>
            <a:lstStyle/>
            <a:p>
              <a:endParaRPr lang="en-US" sz="2400"/>
            </a:p>
          </p:txBody>
        </p:sp>
        <p:sp>
          <p:nvSpPr>
            <p:cNvPr id="80" name="Freeform 78"/>
            <p:cNvSpPr>
              <a:spLocks/>
            </p:cNvSpPr>
            <p:nvPr/>
          </p:nvSpPr>
          <p:spPr bwMode="auto">
            <a:xfrm>
              <a:off x="4731" y="1709"/>
              <a:ext cx="792" cy="540"/>
            </a:xfrm>
            <a:custGeom>
              <a:avLst/>
              <a:gdLst>
                <a:gd name="T0" fmla="*/ 0 w 4749"/>
                <a:gd name="T1" fmla="*/ 0 h 3780"/>
                <a:gd name="T2" fmla="*/ 0 w 4749"/>
                <a:gd name="T3" fmla="*/ 0 h 3780"/>
                <a:gd name="T4" fmla="*/ 1 w 4749"/>
                <a:gd name="T5" fmla="*/ 0 h 3780"/>
                <a:gd name="T6" fmla="*/ 1 w 4749"/>
                <a:gd name="T7" fmla="*/ 0 h 3780"/>
                <a:gd name="T8" fmla="*/ 0 w 4749"/>
                <a:gd name="T9" fmla="*/ 0 h 3780"/>
                <a:gd name="T10" fmla="*/ 0 w 4749"/>
                <a:gd name="T11" fmla="*/ 0 h 3780"/>
                <a:gd name="T12" fmla="*/ 0 60000 65536"/>
                <a:gd name="T13" fmla="*/ 0 60000 65536"/>
                <a:gd name="T14" fmla="*/ 0 60000 65536"/>
                <a:gd name="T15" fmla="*/ 0 60000 65536"/>
                <a:gd name="T16" fmla="*/ 0 60000 65536"/>
                <a:gd name="T17" fmla="*/ 0 60000 65536"/>
                <a:gd name="T18" fmla="*/ 0 w 4749"/>
                <a:gd name="T19" fmla="*/ 0 h 3780"/>
                <a:gd name="T20" fmla="*/ 4749 w 4749"/>
                <a:gd name="T21" fmla="*/ 3780 h 3780"/>
              </a:gdLst>
              <a:ahLst/>
              <a:cxnLst>
                <a:cxn ang="T12">
                  <a:pos x="T0" y="T1"/>
                </a:cxn>
                <a:cxn ang="T13">
                  <a:pos x="T2" y="T3"/>
                </a:cxn>
                <a:cxn ang="T14">
                  <a:pos x="T4" y="T5"/>
                </a:cxn>
                <a:cxn ang="T15">
                  <a:pos x="T6" y="T7"/>
                </a:cxn>
                <a:cxn ang="T16">
                  <a:pos x="T8" y="T9"/>
                </a:cxn>
                <a:cxn ang="T17">
                  <a:pos x="T10" y="T11"/>
                </a:cxn>
              </a:cxnLst>
              <a:rect l="T18" t="T19" r="T20" b="T21"/>
              <a:pathLst>
                <a:path w="4749" h="3780">
                  <a:moveTo>
                    <a:pt x="53" y="3696"/>
                  </a:moveTo>
                  <a:lnTo>
                    <a:pt x="105" y="3780"/>
                  </a:lnTo>
                  <a:lnTo>
                    <a:pt x="4749" y="168"/>
                  </a:lnTo>
                  <a:lnTo>
                    <a:pt x="4645" y="0"/>
                  </a:lnTo>
                  <a:lnTo>
                    <a:pt x="0" y="3612"/>
                  </a:lnTo>
                  <a:lnTo>
                    <a:pt x="53" y="3696"/>
                  </a:lnTo>
                  <a:close/>
                </a:path>
              </a:pathLst>
            </a:custGeom>
            <a:solidFill>
              <a:srgbClr val="1F1A17"/>
            </a:solidFill>
            <a:ln w="9525">
              <a:noFill/>
              <a:round/>
              <a:headEnd/>
              <a:tailEnd/>
            </a:ln>
          </p:spPr>
          <p:txBody>
            <a:bodyPr/>
            <a:lstStyle/>
            <a:p>
              <a:endParaRPr lang="en-US" sz="2400"/>
            </a:p>
          </p:txBody>
        </p:sp>
      </p:grpSp>
      <p:sp>
        <p:nvSpPr>
          <p:cNvPr id="81" name="AutoShape 79"/>
          <p:cNvSpPr>
            <a:spLocks noChangeAspect="1" noChangeArrowheads="1" noTextEdit="1"/>
          </p:cNvSpPr>
          <p:nvPr/>
        </p:nvSpPr>
        <p:spPr bwMode="auto">
          <a:xfrm>
            <a:off x="4117976" y="4076701"/>
            <a:ext cx="2625725" cy="4321175"/>
          </a:xfrm>
          <a:prstGeom prst="rect">
            <a:avLst/>
          </a:prstGeom>
          <a:noFill/>
          <a:ln w="9525">
            <a:noFill/>
            <a:miter lim="800000"/>
            <a:headEnd/>
            <a:tailEnd/>
          </a:ln>
        </p:spPr>
        <p:txBody>
          <a:bodyPr/>
          <a:lstStyle/>
          <a:p>
            <a:endParaRPr lang="en-US" sz="2400"/>
          </a:p>
        </p:txBody>
      </p:sp>
    </p:spTree>
    <p:extLst>
      <p:ext uri="{BB962C8B-B14F-4D97-AF65-F5344CB8AC3E}">
        <p14:creationId xmlns:p14="http://schemas.microsoft.com/office/powerpoint/2010/main" val="1519899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Eliminating Rotation Ambiguity</a:t>
            </a:r>
          </a:p>
        </p:txBody>
      </p:sp>
      <p:sp>
        <p:nvSpPr>
          <p:cNvPr id="3" name="Rectangle 3"/>
          <p:cNvSpPr txBox="1">
            <a:spLocks noChangeArrowheads="1"/>
          </p:cNvSpPr>
          <p:nvPr/>
        </p:nvSpPr>
        <p:spPr>
          <a:xfrm>
            <a:off x="609599" y="1095375"/>
            <a:ext cx="10972802" cy="60960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 assign a unique orientation to circular image windows:</a:t>
            </a:r>
          </a:p>
          <a:p>
            <a:pPr marL="914376" lvl="1" indent="-457200"/>
            <a:r>
              <a:rPr lang="en-US" dirty="0" smtClean="0"/>
              <a:t>Create histogram of local gradient directions in the patch</a:t>
            </a:r>
          </a:p>
          <a:p>
            <a:pPr marL="914376" lvl="1" indent="-457200"/>
            <a:r>
              <a:rPr lang="en-US" dirty="0" smtClean="0"/>
              <a:t>Assign canonical orientation at peak of smoothed histogram</a:t>
            </a:r>
          </a:p>
        </p:txBody>
      </p:sp>
      <p:pic>
        <p:nvPicPr>
          <p:cNvPr id="4" name="Picture 55" descr="descrip"/>
          <p:cNvPicPr>
            <a:picLocks noChangeAspect="1" noChangeArrowheads="1"/>
          </p:cNvPicPr>
          <p:nvPr/>
        </p:nvPicPr>
        <p:blipFill>
          <a:blip r:embed="rId2" cstate="print"/>
          <a:srcRect r="56557" b="8105"/>
          <a:stretch>
            <a:fillRect/>
          </a:stretch>
        </p:blipFill>
        <p:spPr bwMode="auto">
          <a:xfrm>
            <a:off x="2819400" y="3381375"/>
            <a:ext cx="2389188" cy="2405063"/>
          </a:xfrm>
          <a:prstGeom prst="rect">
            <a:avLst/>
          </a:prstGeom>
          <a:noFill/>
          <a:ln w="9525">
            <a:noFill/>
            <a:miter lim="800000"/>
            <a:headEnd/>
            <a:tailEnd/>
          </a:ln>
        </p:spPr>
      </p:pic>
      <p:sp>
        <p:nvSpPr>
          <p:cNvPr id="5" name="Line 56"/>
          <p:cNvSpPr>
            <a:spLocks noChangeShapeType="1"/>
          </p:cNvSpPr>
          <p:nvPr/>
        </p:nvSpPr>
        <p:spPr bwMode="auto">
          <a:xfrm flipV="1">
            <a:off x="3886200" y="3609975"/>
            <a:ext cx="1371600" cy="1041400"/>
          </a:xfrm>
          <a:prstGeom prst="line">
            <a:avLst/>
          </a:prstGeom>
          <a:noFill/>
          <a:ln w="63500">
            <a:solidFill>
              <a:schemeClr val="tx1"/>
            </a:solidFill>
            <a:round/>
            <a:headEnd/>
            <a:tailEnd type="stealth" w="lg" len="lg"/>
          </a:ln>
        </p:spPr>
        <p:txBody>
          <a:bodyPr/>
          <a:lstStyle/>
          <a:p>
            <a:endParaRPr lang="en-US" sz="2400"/>
          </a:p>
        </p:txBody>
      </p:sp>
      <p:grpSp>
        <p:nvGrpSpPr>
          <p:cNvPr id="6" name="Group 58"/>
          <p:cNvGrpSpPr>
            <a:grpSpLocks/>
          </p:cNvGrpSpPr>
          <p:nvPr/>
        </p:nvGrpSpPr>
        <p:grpSpPr bwMode="auto">
          <a:xfrm>
            <a:off x="5468936" y="3759200"/>
            <a:ext cx="3827461" cy="2212975"/>
            <a:chOff x="2725" y="2782"/>
            <a:chExt cx="2411" cy="1394"/>
          </a:xfrm>
        </p:grpSpPr>
        <p:grpSp>
          <p:nvGrpSpPr>
            <p:cNvPr id="7" name="Group 10"/>
            <p:cNvGrpSpPr>
              <a:grpSpLocks/>
            </p:cNvGrpSpPr>
            <p:nvPr/>
          </p:nvGrpSpPr>
          <p:grpSpPr bwMode="auto">
            <a:xfrm>
              <a:off x="3455" y="2782"/>
              <a:ext cx="1681" cy="1394"/>
              <a:chOff x="4080" y="3573"/>
              <a:chExt cx="1066" cy="699"/>
            </a:xfrm>
          </p:grpSpPr>
          <p:sp>
            <p:nvSpPr>
              <p:cNvPr id="9"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endParaRPr lang="en-US" sz="2400"/>
              </a:p>
            </p:txBody>
          </p:sp>
          <p:sp>
            <p:nvSpPr>
              <p:cNvPr id="10"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endParaRPr lang="en-US" sz="2400"/>
              </a:p>
            </p:txBody>
          </p:sp>
          <p:sp>
            <p:nvSpPr>
              <p:cNvPr id="11"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2"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sz="2400"/>
              </a:p>
            </p:txBody>
          </p:sp>
          <p:sp>
            <p:nvSpPr>
              <p:cNvPr id="13"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endParaRPr lang="en-US" sz="2400"/>
              </a:p>
            </p:txBody>
          </p:sp>
          <p:sp>
            <p:nvSpPr>
              <p:cNvPr id="14"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15"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endParaRPr lang="en-US" sz="2400"/>
              </a:p>
            </p:txBody>
          </p:sp>
          <p:sp>
            <p:nvSpPr>
              <p:cNvPr id="16"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17"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18"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endParaRPr lang="en-US" sz="2400"/>
              </a:p>
            </p:txBody>
          </p:sp>
          <p:sp>
            <p:nvSpPr>
              <p:cNvPr id="19"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20"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endParaRPr lang="en-US" sz="2400"/>
              </a:p>
            </p:txBody>
          </p:sp>
          <p:sp>
            <p:nvSpPr>
              <p:cNvPr id="21"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22"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23"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endParaRPr lang="en-US" sz="2400"/>
              </a:p>
            </p:txBody>
          </p:sp>
          <p:sp>
            <p:nvSpPr>
              <p:cNvPr id="24"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endParaRPr lang="en-US" sz="2400"/>
              </a:p>
            </p:txBody>
          </p:sp>
          <p:sp>
            <p:nvSpPr>
              <p:cNvPr id="25"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endParaRPr lang="en-US" sz="2400"/>
              </a:p>
            </p:txBody>
          </p:sp>
          <p:sp>
            <p:nvSpPr>
              <p:cNvPr id="26"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endParaRPr lang="en-US" sz="2400"/>
              </a:p>
            </p:txBody>
          </p:sp>
          <p:sp>
            <p:nvSpPr>
              <p:cNvPr id="27"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28"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endParaRPr lang="en-US" sz="2400"/>
              </a:p>
            </p:txBody>
          </p:sp>
          <p:sp>
            <p:nvSpPr>
              <p:cNvPr id="29"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30"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endParaRPr lang="en-US" sz="2400"/>
              </a:p>
            </p:txBody>
          </p:sp>
          <p:sp>
            <p:nvSpPr>
              <p:cNvPr id="31"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32"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33"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endParaRPr lang="en-US" sz="2400"/>
              </a:p>
            </p:txBody>
          </p:sp>
          <p:sp>
            <p:nvSpPr>
              <p:cNvPr id="34"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sz="2400"/>
              </a:p>
            </p:txBody>
          </p:sp>
          <p:sp>
            <p:nvSpPr>
              <p:cNvPr id="35"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endParaRPr lang="en-US" sz="2400"/>
              </a:p>
            </p:txBody>
          </p:sp>
          <p:sp>
            <p:nvSpPr>
              <p:cNvPr id="36"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sz="2400"/>
              </a:p>
            </p:txBody>
          </p:sp>
          <p:sp>
            <p:nvSpPr>
              <p:cNvPr id="37"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sz="2400"/>
              </a:p>
            </p:txBody>
          </p:sp>
          <p:sp>
            <p:nvSpPr>
              <p:cNvPr id="38"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endParaRPr lang="en-US" sz="2400"/>
              </a:p>
            </p:txBody>
          </p:sp>
          <p:sp>
            <p:nvSpPr>
              <p:cNvPr id="39"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endParaRPr lang="en-US" sz="2400"/>
              </a:p>
            </p:txBody>
          </p:sp>
          <p:sp>
            <p:nvSpPr>
              <p:cNvPr id="40"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endParaRPr lang="en-US" sz="2400"/>
              </a:p>
            </p:txBody>
          </p:sp>
          <p:sp>
            <p:nvSpPr>
              <p:cNvPr id="41"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endParaRPr lang="en-US" sz="2400"/>
              </a:p>
            </p:txBody>
          </p:sp>
          <p:sp>
            <p:nvSpPr>
              <p:cNvPr id="42"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sz="2400"/>
              </a:p>
            </p:txBody>
          </p:sp>
          <p:sp>
            <p:nvSpPr>
              <p:cNvPr id="43"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endParaRPr lang="en-US" sz="2400"/>
              </a:p>
            </p:txBody>
          </p:sp>
          <p:sp>
            <p:nvSpPr>
              <p:cNvPr id="44"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sz="2400"/>
              </a:p>
            </p:txBody>
          </p:sp>
          <p:sp>
            <p:nvSpPr>
              <p:cNvPr id="45"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endParaRPr lang="en-US" sz="2400"/>
              </a:p>
            </p:txBody>
          </p:sp>
          <p:sp>
            <p:nvSpPr>
              <p:cNvPr id="46"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sz="2400"/>
              </a:p>
            </p:txBody>
          </p:sp>
          <p:sp>
            <p:nvSpPr>
              <p:cNvPr id="47"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sz="2400"/>
              </a:p>
            </p:txBody>
          </p:sp>
          <p:sp>
            <p:nvSpPr>
              <p:cNvPr id="48" name="Rectangle 50"/>
              <p:cNvSpPr>
                <a:spLocks noChangeArrowheads="1"/>
              </p:cNvSpPr>
              <p:nvPr/>
            </p:nvSpPr>
            <p:spPr bwMode="auto">
              <a:xfrm>
                <a:off x="4080" y="4160"/>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0</a:t>
                </a:r>
                <a:endParaRPr lang="en-US" sz="2400"/>
              </a:p>
            </p:txBody>
          </p:sp>
          <p:sp>
            <p:nvSpPr>
              <p:cNvPr id="49" name="Rectangle 51"/>
              <p:cNvSpPr>
                <a:spLocks noChangeArrowheads="1"/>
              </p:cNvSpPr>
              <p:nvPr/>
            </p:nvSpPr>
            <p:spPr bwMode="auto">
              <a:xfrm>
                <a:off x="5036" y="4145"/>
                <a:ext cx="43" cy="73"/>
              </a:xfrm>
              <a:prstGeom prst="rect">
                <a:avLst/>
              </a:prstGeom>
              <a:noFill/>
              <a:ln w="9525">
                <a:noFill/>
                <a:miter lim="800000"/>
                <a:headEnd/>
                <a:tailEnd/>
              </a:ln>
            </p:spPr>
            <p:txBody>
              <a:bodyPr wrap="none" lIns="0" tIns="0" rIns="0" bIns="0">
                <a:spAutoFit/>
              </a:bodyPr>
              <a:lstStyle/>
              <a:p>
                <a:r>
                  <a:rPr lang="en-US" sz="1500">
                    <a:latin typeface="AvantGarde Bk BT" charset="0"/>
                  </a:rPr>
                  <a:t>2</a:t>
                </a:r>
                <a:endParaRPr lang="en-US" sz="2400"/>
              </a:p>
            </p:txBody>
          </p:sp>
          <p:sp>
            <p:nvSpPr>
              <p:cNvPr id="50" name="Rectangle 52"/>
              <p:cNvSpPr>
                <a:spLocks noChangeArrowheads="1"/>
              </p:cNvSpPr>
              <p:nvPr/>
            </p:nvSpPr>
            <p:spPr bwMode="auto">
              <a:xfrm>
                <a:off x="5104" y="4133"/>
                <a:ext cx="42" cy="73"/>
              </a:xfrm>
              <a:prstGeom prst="rect">
                <a:avLst/>
              </a:prstGeom>
              <a:noFill/>
              <a:ln w="9525">
                <a:noFill/>
                <a:miter lim="800000"/>
                <a:headEnd/>
                <a:tailEnd/>
              </a:ln>
            </p:spPr>
            <p:txBody>
              <a:bodyPr wrap="none" lIns="0" tIns="0" rIns="0" bIns="0">
                <a:spAutoFit/>
              </a:bodyPr>
              <a:lstStyle/>
              <a:p>
                <a:r>
                  <a:rPr lang="en-US" sz="1500">
                    <a:latin typeface="Symbol" pitchFamily="18" charset="2"/>
                  </a:rPr>
                  <a:t>p</a:t>
                </a:r>
                <a:endParaRPr lang="en-US" sz="2400"/>
              </a:p>
            </p:txBody>
          </p:sp>
          <p:sp>
            <p:nvSpPr>
              <p:cNvPr id="51"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endParaRPr lang="en-US" sz="2400"/>
              </a:p>
            </p:txBody>
          </p:sp>
          <p:sp>
            <p:nvSpPr>
              <p:cNvPr id="52"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endParaRPr lang="en-US" sz="2400"/>
              </a:p>
            </p:txBody>
          </p:sp>
        </p:grpSp>
        <p:sp>
          <p:nvSpPr>
            <p:cNvPr id="8"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sz="2400"/>
            </a:p>
          </p:txBody>
        </p:sp>
      </p:grpSp>
    </p:spTree>
    <p:extLst>
      <p:ext uri="{BB962C8B-B14F-4D97-AF65-F5344CB8AC3E}">
        <p14:creationId xmlns:p14="http://schemas.microsoft.com/office/powerpoint/2010/main" val="811725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Orientation</a:t>
            </a:r>
            <a:endParaRPr lang="en-US" dirty="0"/>
          </a:p>
        </p:txBody>
      </p:sp>
      <p:pic>
        <p:nvPicPr>
          <p:cNvPr id="3" name="Picture 25" descr="obj14_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19039">
            <a:off x="7099266" y="1501977"/>
            <a:ext cx="2773466" cy="29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obj14_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368" y="2095918"/>
            <a:ext cx="2211912" cy="2095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bj14__0"/>
          <p:cNvPicPr>
            <a:picLocks noChangeAspect="1" noChangeArrowheads="1"/>
          </p:cNvPicPr>
          <p:nvPr/>
        </p:nvPicPr>
        <p:blipFill rotWithShape="1">
          <a:blip r:embed="rId3">
            <a:extLst>
              <a:ext uri="{28A0092B-C50C-407E-A947-70E740481C1C}">
                <a14:useLocalDpi xmlns:a14="http://schemas.microsoft.com/office/drawing/2010/main" val="0"/>
              </a:ext>
            </a:extLst>
          </a:blip>
          <a:srcRect l="22153" t="-20" r="65790" b="85929"/>
          <a:stretch/>
        </p:blipFill>
        <p:spPr bwMode="auto">
          <a:xfrm>
            <a:off x="2619374" y="4905719"/>
            <a:ext cx="1075093" cy="119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547937" y="2095918"/>
            <a:ext cx="285751" cy="290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srcRect l="14021" t="66738" r="72112" b="19617"/>
          <a:stretch/>
        </p:blipFill>
        <p:spPr>
          <a:xfrm>
            <a:off x="8397240" y="5025895"/>
            <a:ext cx="937260" cy="949927"/>
          </a:xfrm>
          <a:prstGeom prst="rect">
            <a:avLst/>
          </a:prstGeom>
        </p:spPr>
      </p:pic>
      <p:sp>
        <p:nvSpPr>
          <p:cNvPr id="9" name="Rectangle 8"/>
          <p:cNvSpPr/>
          <p:nvPr/>
        </p:nvSpPr>
        <p:spPr>
          <a:xfrm>
            <a:off x="7287577" y="3703738"/>
            <a:ext cx="317183" cy="3220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002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Descriptor</a:t>
            </a:r>
            <a:endParaRPr lang="en-US" dirty="0"/>
          </a:p>
        </p:txBody>
      </p:sp>
      <p:pic>
        <p:nvPicPr>
          <p:cNvPr id="4" name="Picture 3"/>
          <p:cNvPicPr>
            <a:picLocks noChangeAspect="1"/>
          </p:cNvPicPr>
          <p:nvPr/>
        </p:nvPicPr>
        <p:blipFill>
          <a:blip r:embed="rId2"/>
          <a:stretch>
            <a:fillRect/>
          </a:stretch>
        </p:blipFill>
        <p:spPr>
          <a:xfrm>
            <a:off x="0" y="2174654"/>
            <a:ext cx="7200900" cy="3042091"/>
          </a:xfrm>
          <a:prstGeom prst="rect">
            <a:avLst/>
          </a:prstGeom>
        </p:spPr>
      </p:pic>
      <p:pic>
        <p:nvPicPr>
          <p:cNvPr id="5" name="Picture 4"/>
          <p:cNvPicPr>
            <a:picLocks noChangeAspect="1"/>
          </p:cNvPicPr>
          <p:nvPr/>
        </p:nvPicPr>
        <p:blipFill>
          <a:blip r:embed="rId3"/>
          <a:stretch>
            <a:fillRect/>
          </a:stretch>
        </p:blipFill>
        <p:spPr>
          <a:xfrm>
            <a:off x="6280589" y="2655943"/>
            <a:ext cx="5911411" cy="2231913"/>
          </a:xfrm>
          <a:prstGeom prst="rect">
            <a:avLst/>
          </a:prstGeom>
        </p:spPr>
      </p:pic>
    </p:spTree>
    <p:extLst>
      <p:ext uri="{BB962C8B-B14F-4D97-AF65-F5344CB8AC3E}">
        <p14:creationId xmlns:p14="http://schemas.microsoft.com/office/powerpoint/2010/main" val="42805425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Keypoint</a:t>
            </a:r>
            <a:r>
              <a:rPr lang="en-US" dirty="0" smtClean="0"/>
              <a:t> Matching</a:t>
            </a:r>
            <a:endParaRPr lang="en-US" dirty="0"/>
          </a:p>
        </p:txBody>
      </p:sp>
      <p:pic>
        <p:nvPicPr>
          <p:cNvPr id="7" name="Picture 6"/>
          <p:cNvPicPr>
            <a:picLocks noChangeAspect="1"/>
          </p:cNvPicPr>
          <p:nvPr/>
        </p:nvPicPr>
        <p:blipFill>
          <a:blip r:embed="rId2"/>
          <a:stretch>
            <a:fillRect/>
          </a:stretch>
        </p:blipFill>
        <p:spPr>
          <a:xfrm>
            <a:off x="241300" y="931293"/>
            <a:ext cx="9804893" cy="7082408"/>
          </a:xfrm>
          <a:prstGeom prst="rect">
            <a:avLst/>
          </a:prstGeom>
        </p:spPr>
      </p:pic>
    </p:spTree>
    <p:extLst>
      <p:ext uri="{BB962C8B-B14F-4D97-AF65-F5344CB8AC3E}">
        <p14:creationId xmlns:p14="http://schemas.microsoft.com/office/powerpoint/2010/main" val="86174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SIFT Library</a:t>
            </a:r>
            <a:endParaRPr lang="en-US" dirty="0"/>
          </a:p>
        </p:txBody>
      </p:sp>
      <p:pic>
        <p:nvPicPr>
          <p:cNvPr id="3" name="Picture 2"/>
          <p:cNvPicPr>
            <a:picLocks noChangeAspect="1"/>
          </p:cNvPicPr>
          <p:nvPr/>
        </p:nvPicPr>
        <p:blipFill>
          <a:blip r:embed="rId2"/>
          <a:stretch>
            <a:fillRect/>
          </a:stretch>
        </p:blipFill>
        <p:spPr>
          <a:xfrm>
            <a:off x="329565" y="1169988"/>
            <a:ext cx="11550650" cy="2315964"/>
          </a:xfrm>
          <a:prstGeom prst="rect">
            <a:avLst/>
          </a:prstGeom>
        </p:spPr>
      </p:pic>
      <p:sp>
        <p:nvSpPr>
          <p:cNvPr id="4" name="Rectangle 3"/>
          <p:cNvSpPr/>
          <p:nvPr/>
        </p:nvSpPr>
        <p:spPr>
          <a:xfrm>
            <a:off x="329565" y="4304784"/>
            <a:ext cx="4109458" cy="369332"/>
          </a:xfrm>
          <a:prstGeom prst="rect">
            <a:avLst/>
          </a:prstGeom>
        </p:spPr>
        <p:txBody>
          <a:bodyPr wrap="none">
            <a:spAutoFit/>
          </a:bodyPr>
          <a:lstStyle/>
          <a:p>
            <a:r>
              <a:rPr lang="en-US" dirty="0">
                <a:hlinkClick r:id="rId3"/>
              </a:rPr>
              <a:t>http://</a:t>
            </a:r>
            <a:r>
              <a:rPr lang="en-US" dirty="0" smtClean="0">
                <a:hlinkClick r:id="rId3"/>
              </a:rPr>
              <a:t>www.vlfeat.org/overview/sift.html</a:t>
            </a:r>
            <a:r>
              <a:rPr lang="en-US" dirty="0" smtClean="0"/>
              <a:t> </a:t>
            </a:r>
            <a:endParaRPr lang="en-US" dirty="0"/>
          </a:p>
        </p:txBody>
      </p:sp>
    </p:spTree>
    <p:extLst>
      <p:ext uri="{BB962C8B-B14F-4D97-AF65-F5344CB8AC3E}">
        <p14:creationId xmlns:p14="http://schemas.microsoft.com/office/powerpoint/2010/main" val="20326411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Slide Credits and References</a:t>
            </a:r>
            <a:endParaRPr lang="en-US" dirty="0"/>
          </a:p>
        </p:txBody>
      </p:sp>
      <p:sp>
        <p:nvSpPr>
          <p:cNvPr id="5" name="Rectangle 4"/>
          <p:cNvSpPr/>
          <p:nvPr/>
        </p:nvSpPr>
        <p:spPr>
          <a:xfrm>
            <a:off x="345333" y="1072277"/>
            <a:ext cx="6867236" cy="4247317"/>
          </a:xfrm>
          <a:prstGeom prst="rect">
            <a:avLst/>
          </a:prstGeom>
        </p:spPr>
        <p:txBody>
          <a:bodyPr wrap="square">
            <a:spAutoFit/>
          </a:bodyPr>
          <a:lstStyle/>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S. </a:t>
            </a:r>
            <a:r>
              <a:rPr lang="en-US" dirty="0" err="1" smtClean="0">
                <a:latin typeface="Arial" pitchFamily="34" charset="0"/>
                <a:cs typeface="Arial" pitchFamily="34" charset="0"/>
              </a:rPr>
              <a:t>Narasimhan</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Gordon </a:t>
            </a:r>
            <a:r>
              <a:rPr lang="en-US" dirty="0" err="1" smtClean="0">
                <a:latin typeface="Arial" pitchFamily="34" charset="0"/>
                <a:cs typeface="Arial" pitchFamily="34" charset="0"/>
              </a:rPr>
              <a:t>Wetzstein</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Mohammad </a:t>
            </a:r>
            <a:r>
              <a:rPr lang="en-US" dirty="0" err="1" smtClean="0">
                <a:latin typeface="Arial" pitchFamily="34" charset="0"/>
                <a:cs typeface="Arial" pitchFamily="34" charset="0"/>
              </a:rPr>
              <a:t>Jahanshahi</a:t>
            </a:r>
            <a:endParaRPr lang="en-US" dirty="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Lecture </a:t>
            </a:r>
            <a:r>
              <a:rPr lang="en-US" dirty="0">
                <a:latin typeface="Arial" pitchFamily="34" charset="0"/>
                <a:cs typeface="Arial" pitchFamily="34" charset="0"/>
              </a:rPr>
              <a:t>notes: </a:t>
            </a:r>
            <a:r>
              <a:rPr lang="en-US" dirty="0" smtClean="0">
                <a:latin typeface="Arial" pitchFamily="34" charset="0"/>
                <a:cs typeface="Arial" pitchFamily="34" charset="0"/>
              </a:rPr>
              <a:t>Noah </a:t>
            </a:r>
            <a:r>
              <a:rPr lang="en-US" dirty="0" err="1" smtClean="0">
                <a:latin typeface="Arial" pitchFamily="34" charset="0"/>
                <a:cs typeface="Arial" pitchFamily="34" charset="0"/>
              </a:rPr>
              <a:t>Snavely</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L. </a:t>
            </a:r>
            <a:r>
              <a:rPr lang="en-US" dirty="0" err="1" smtClean="0">
                <a:latin typeface="Arial" pitchFamily="34" charset="0"/>
                <a:cs typeface="Arial" pitchFamily="34" charset="0"/>
              </a:rPr>
              <a:t>Fei-Fei</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D. </a:t>
            </a:r>
            <a:r>
              <a:rPr lang="en-US" dirty="0" err="1" smtClean="0">
                <a:latin typeface="Arial" pitchFamily="34" charset="0"/>
                <a:cs typeface="Arial" pitchFamily="34" charset="0"/>
              </a:rPr>
              <a:t>Frosyth</a:t>
            </a: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James Hayes</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err="1" smtClean="0">
                <a:latin typeface="Arial" pitchFamily="34" charset="0"/>
                <a:cs typeface="Arial" pitchFamily="34" charset="0"/>
              </a:rPr>
              <a:t>Yacov</a:t>
            </a:r>
            <a:r>
              <a:rPr lang="en-US" dirty="0" smtClean="0">
                <a:latin typeface="Arial" pitchFamily="34" charset="0"/>
                <a:cs typeface="Arial" pitchFamily="34" charset="0"/>
              </a:rPr>
              <a:t> Hel-Or</a:t>
            </a:r>
          </a:p>
          <a:p>
            <a:pPr marL="285750" indent="-285750">
              <a:buFont typeface="Arial" panose="020B0604020202020204" pitchFamily="34" charset="0"/>
              <a:buChar char="•"/>
            </a:pPr>
            <a:r>
              <a:rPr lang="en-US" dirty="0">
                <a:latin typeface="Arial" pitchFamily="34" charset="0"/>
                <a:cs typeface="Arial" pitchFamily="34" charset="0"/>
              </a:rPr>
              <a:t>Lecture notes: </a:t>
            </a:r>
            <a:r>
              <a:rPr lang="en-US" dirty="0" smtClean="0">
                <a:latin typeface="Arial" pitchFamily="34" charset="0"/>
                <a:cs typeface="Arial" pitchFamily="34" charset="0"/>
              </a:rPr>
              <a:t>K</a:t>
            </a:r>
            <a:r>
              <a:rPr lang="en-US" dirty="0">
                <a:latin typeface="Arial" pitchFamily="34" charset="0"/>
                <a:cs typeface="Arial" pitchFamily="34" charset="0"/>
              </a:rPr>
              <a:t>. </a:t>
            </a:r>
            <a:r>
              <a:rPr lang="en-US" dirty="0" err="1">
                <a:latin typeface="Arial" pitchFamily="34" charset="0"/>
                <a:cs typeface="Arial" pitchFamily="34" charset="0"/>
              </a:rPr>
              <a:t>Grauman</a:t>
            </a:r>
            <a:r>
              <a:rPr lang="en-US" dirty="0">
                <a:latin typeface="Arial" pitchFamily="34" charset="0"/>
                <a:cs typeface="Arial" pitchFamily="34" charset="0"/>
              </a:rPr>
              <a:t>, B. </a:t>
            </a:r>
            <a:r>
              <a:rPr lang="en-US" dirty="0" err="1">
                <a:latin typeface="Arial" pitchFamily="34" charset="0"/>
                <a:cs typeface="Arial" pitchFamily="34" charset="0"/>
              </a:rPr>
              <a:t>Leibe</a:t>
            </a: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smtClean="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endParaRPr lang="en-US" dirty="0">
              <a:latin typeface="Arial" pitchFamily="34" charset="0"/>
              <a:cs typeface="Arial" pitchFamily="34" charset="0"/>
            </a:endParaRPr>
          </a:p>
        </p:txBody>
      </p:sp>
    </p:spTree>
    <p:extLst>
      <p:ext uri="{BB962C8B-B14F-4D97-AF65-F5344CB8AC3E}">
        <p14:creationId xmlns:p14="http://schemas.microsoft.com/office/powerpoint/2010/main" val="1636808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p:txBody>
          <a:bodyPr/>
          <a:lstStyle/>
          <a:p>
            <a:r>
              <a:rPr lang="en-US" dirty="0" smtClean="0"/>
              <a:t>Why We Extract Features? Extracting Features (Continue)</a:t>
            </a:r>
            <a:endParaRPr lang="en-US" dirty="0"/>
          </a:p>
        </p:txBody>
      </p:sp>
      <p:sp>
        <p:nvSpPr>
          <p:cNvPr id="4" name="Rectangle 3"/>
          <p:cNvSpPr txBox="1">
            <a:spLocks noChangeArrowheads="1"/>
          </p:cNvSpPr>
          <p:nvPr/>
        </p:nvSpPr>
        <p:spPr>
          <a:xfrm>
            <a:off x="746937" y="1157021"/>
            <a:ext cx="12378267" cy="651449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Motivation: panorama stitching</a:t>
            </a:r>
          </a:p>
          <a:p>
            <a:pPr lvl="1"/>
            <a:r>
              <a:rPr lang="en-US" altLang="en-US" dirty="0" smtClean="0"/>
              <a:t>We have two images – how do we combine them?</a:t>
            </a:r>
          </a:p>
        </p:txBody>
      </p:sp>
      <p:pic>
        <p:nvPicPr>
          <p:cNvPr id="6" name="Picture 16" descr="hom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174" y="2731720"/>
            <a:ext cx="6595432" cy="329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5332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Automatic Panoramas</a:t>
            </a:r>
            <a:endParaRPr lang="en-US" dirty="0"/>
          </a:p>
        </p:txBody>
      </p:sp>
      <p:pic>
        <p:nvPicPr>
          <p:cNvPr id="4" name="Picture 3"/>
          <p:cNvPicPr>
            <a:picLocks noChangeAspect="1"/>
          </p:cNvPicPr>
          <p:nvPr/>
        </p:nvPicPr>
        <p:blipFill>
          <a:blip r:embed="rId2"/>
          <a:stretch>
            <a:fillRect/>
          </a:stretch>
        </p:blipFill>
        <p:spPr>
          <a:xfrm>
            <a:off x="1117759" y="1088980"/>
            <a:ext cx="9974262" cy="5041990"/>
          </a:xfrm>
          <a:prstGeom prst="rect">
            <a:avLst/>
          </a:prstGeom>
        </p:spPr>
      </p:pic>
      <p:sp>
        <p:nvSpPr>
          <p:cNvPr id="3" name="Rectangle 2"/>
          <p:cNvSpPr/>
          <p:nvPr/>
        </p:nvSpPr>
        <p:spPr>
          <a:xfrm>
            <a:off x="619125" y="6257975"/>
            <a:ext cx="10953750" cy="430887"/>
          </a:xfrm>
          <a:prstGeom prst="rect">
            <a:avLst/>
          </a:prstGeom>
        </p:spPr>
        <p:txBody>
          <a:bodyPr wrap="square">
            <a:spAutoFit/>
          </a:bodyPr>
          <a:lstStyle/>
          <a:p>
            <a:r>
              <a:rPr lang="en-US" sz="1100" b="1" dirty="0" err="1">
                <a:solidFill>
                  <a:srgbClr val="636363"/>
                </a:solidFill>
                <a:latin typeface="Arial" panose="020B0604020202020204" pitchFamily="34" charset="0"/>
                <a:cs typeface="Arial" panose="020B0604020202020204" pitchFamily="34" charset="0"/>
              </a:rPr>
              <a:t>Jongseong</a:t>
            </a:r>
            <a:r>
              <a:rPr lang="en-US" sz="1100" b="1" dirty="0">
                <a:solidFill>
                  <a:srgbClr val="636363"/>
                </a:solidFill>
                <a:latin typeface="Arial" panose="020B0604020202020204" pitchFamily="34" charset="0"/>
                <a:cs typeface="Arial" panose="020B0604020202020204" pitchFamily="34" charset="0"/>
              </a:rPr>
              <a:t> Choi, Chul Min Yeum, Shirley J. Dyke, and Mohammad R. </a:t>
            </a:r>
            <a:r>
              <a:rPr lang="en-US" sz="1100" b="1" dirty="0" err="1">
                <a:solidFill>
                  <a:srgbClr val="636363"/>
                </a:solidFill>
                <a:latin typeface="Arial" panose="020B0604020202020204" pitchFamily="34" charset="0"/>
                <a:cs typeface="Arial" panose="020B0604020202020204" pitchFamily="34" charset="0"/>
              </a:rPr>
              <a:t>Jahanshahi</a:t>
            </a:r>
            <a:r>
              <a:rPr lang="en-US" sz="1100" b="1" dirty="0">
                <a:solidFill>
                  <a:srgbClr val="636363"/>
                </a:solidFill>
                <a:latin typeface="Arial" panose="020B0604020202020204" pitchFamily="34" charset="0"/>
                <a:cs typeface="Arial" panose="020B0604020202020204" pitchFamily="34" charset="0"/>
              </a:rPr>
              <a:t>, “Computer-Aided Approach for Rapid Post-Event Visual Evaluation of a Building Façade,” Sensors, 18, 3017 (2018</a:t>
            </a:r>
            <a:r>
              <a:rPr lang="en-US" sz="1100" b="1" dirty="0" smtClean="0">
                <a:solidFill>
                  <a:srgbClr val="636363"/>
                </a:solidFill>
                <a:latin typeface="Arial" panose="020B0604020202020204" pitchFamily="34" charset="0"/>
                <a:cs typeface="Arial" panose="020B0604020202020204" pitchFamily="34" charset="0"/>
              </a:rPr>
              <a:t>). </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577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a:t>
            </a:r>
            <a:r>
              <a:rPr lang="en-US" dirty="0" err="1" smtClean="0"/>
              <a:t>Multiview</a:t>
            </a:r>
            <a:r>
              <a:rPr lang="en-US" dirty="0" smtClean="0"/>
              <a:t> Geometry</a:t>
            </a:r>
            <a:endParaRPr lang="en-US" dirty="0"/>
          </a:p>
        </p:txBody>
      </p:sp>
      <p:pic>
        <p:nvPicPr>
          <p:cNvPr id="21506" name="Picture 2" descr="Image result for multiview Geome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07" y="1512604"/>
            <a:ext cx="7777883" cy="45833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9481062" y="5593733"/>
            <a:ext cx="2569768" cy="667501"/>
          </a:xfrm>
          <a:prstGeom prst="rect">
            <a:avLst/>
          </a:prstGeom>
        </p:spPr>
        <p:txBody>
          <a:bodyPr/>
          <a:lst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err="1" smtClean="0">
                <a:solidFill>
                  <a:srgbClr val="FF0000"/>
                </a:solidFill>
              </a:rPr>
              <a:t>Streo</a:t>
            </a:r>
            <a:r>
              <a:rPr lang="en-US" altLang="en-US" dirty="0" smtClean="0">
                <a:solidFill>
                  <a:srgbClr val="FF0000"/>
                </a:solidFill>
              </a:rPr>
              <a:t>-camera</a:t>
            </a:r>
            <a:endParaRPr lang="en-US" altLang="en-US" dirty="0" smtClean="0">
              <a:solidFill>
                <a:srgbClr val="FF0000"/>
              </a:solidFill>
            </a:endParaRPr>
          </a:p>
        </p:txBody>
      </p:sp>
    </p:spTree>
    <p:extLst>
      <p:ext uri="{BB962C8B-B14F-4D97-AF65-F5344CB8AC3E}">
        <p14:creationId xmlns:p14="http://schemas.microsoft.com/office/powerpoint/2010/main" val="1070246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Image Matching </a:t>
            </a:r>
            <a:endParaRPr lang="en-US" dirty="0"/>
          </a:p>
        </p:txBody>
      </p:sp>
      <p:pic>
        <p:nvPicPr>
          <p:cNvPr id="5126" name="Picture 6" descr="https://images.pexels.com/photos/21389/pexels-photo.jpg?auto=compress&amp;cs=tinysrgb&amp;dpr=2&amp;h=750&amp;w=12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1444" y="1196340"/>
            <a:ext cx="3559175" cy="537098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images.unsplash.com/photo-1510192393172-713c191127ff?ixlib=rb-1.2.1&amp;ixid=eyJhcHBfaWQiOjEyMDd9&amp;auto=format&amp;fit=crop&amp;w=1000&amp;q=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1913572"/>
            <a:ext cx="5229468" cy="348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464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are Features (</a:t>
            </a:r>
            <a:r>
              <a:rPr lang="en-US" dirty="0" err="1" smtClean="0"/>
              <a:t>Keypoints</a:t>
            </a:r>
            <a:r>
              <a:rPr lang="en-US" dirty="0" smtClean="0"/>
              <a:t>)? </a:t>
            </a:r>
            <a:endParaRPr lang="en-US" dirty="0"/>
          </a:p>
        </p:txBody>
      </p:sp>
      <p:sp>
        <p:nvSpPr>
          <p:cNvPr id="3" name="Rectangle 2"/>
          <p:cNvSpPr/>
          <p:nvPr/>
        </p:nvSpPr>
        <p:spPr>
          <a:xfrm>
            <a:off x="418977" y="1081009"/>
            <a:ext cx="11326180" cy="4708981"/>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smtClean="0"/>
              <a:t>A feature is an </a:t>
            </a:r>
            <a:r>
              <a:rPr lang="en-US" sz="2000" dirty="0" smtClean="0"/>
              <a:t>prominent </a:t>
            </a:r>
            <a:r>
              <a:rPr lang="en-US" sz="2000" dirty="0" smtClean="0"/>
              <a:t>point that is selected based on a certain criteria, such as edge, corner, or blob. </a:t>
            </a:r>
          </a:p>
          <a:p>
            <a:pPr marL="342900" indent="-342900">
              <a:lnSpc>
                <a:spcPct val="150000"/>
              </a:lnSpc>
              <a:buFont typeface="Arial" panose="020B0604020202020204" pitchFamily="34" charset="0"/>
              <a:buChar char="•"/>
            </a:pPr>
            <a:r>
              <a:rPr lang="en-US" sz="2000" dirty="0" smtClean="0"/>
              <a:t>This is represented in terms of the coordinates of the image points by pixel or sub-pixel. </a:t>
            </a:r>
          </a:p>
          <a:p>
            <a:pPr marL="342900" indent="-342900">
              <a:lnSpc>
                <a:spcPct val="150000"/>
              </a:lnSpc>
              <a:buFont typeface="Arial" panose="020B0604020202020204" pitchFamily="34" charset="0"/>
              <a:buChar char="•"/>
            </a:pPr>
            <a:r>
              <a:rPr lang="en-US" sz="2000" u="sng" dirty="0" smtClean="0">
                <a:solidFill>
                  <a:srgbClr val="FF0000"/>
                </a:solidFill>
              </a:rPr>
              <a:t>The feature likely contain and preserve the distinctive local regional information</a:t>
            </a:r>
            <a:r>
              <a:rPr lang="en-US" sz="2000" dirty="0" smtClean="0"/>
              <a:t>. </a:t>
            </a:r>
          </a:p>
          <a:p>
            <a:pPr marL="342900" indent="-342900">
              <a:lnSpc>
                <a:spcPct val="150000"/>
              </a:lnSpc>
              <a:buFont typeface="Arial" panose="020B0604020202020204" pitchFamily="34" charset="0"/>
              <a:buChar char="•"/>
            </a:pPr>
            <a:r>
              <a:rPr lang="en-US" sz="2000" dirty="0" smtClean="0"/>
              <a:t>Note</a:t>
            </a:r>
            <a:r>
              <a:rPr lang="en-US" sz="2000" dirty="0"/>
              <a:t>: “interest points” = “</a:t>
            </a:r>
            <a:r>
              <a:rPr lang="en-US" sz="2000" dirty="0" err="1"/>
              <a:t>keypoints</a:t>
            </a:r>
            <a:r>
              <a:rPr lang="en-US" sz="2000" dirty="0"/>
              <a:t>”, also sometimes called “features”</a:t>
            </a:r>
          </a:p>
          <a:p>
            <a:pPr>
              <a:lnSpc>
                <a:spcPct val="150000"/>
              </a:lnSpc>
            </a:pPr>
            <a:endParaRPr lang="en-US" sz="2000" dirty="0" smtClean="0"/>
          </a:p>
          <a:p>
            <a:pPr>
              <a:lnSpc>
                <a:spcPct val="150000"/>
              </a:lnSpc>
            </a:pPr>
            <a:r>
              <a:rPr lang="en-US" sz="2000" b="1" dirty="0" smtClean="0"/>
              <a:t>Many </a:t>
            </a:r>
            <a:r>
              <a:rPr lang="en-US" sz="2000" b="1" dirty="0"/>
              <a:t>applications:</a:t>
            </a:r>
          </a:p>
          <a:p>
            <a:pPr marL="800100" lvl="1" indent="-342900">
              <a:lnSpc>
                <a:spcPct val="150000"/>
              </a:lnSpc>
              <a:buFont typeface="Arial" panose="020B0604020202020204" pitchFamily="34" charset="0"/>
              <a:buChar char="•"/>
            </a:pPr>
            <a:r>
              <a:rPr lang="en-US" sz="2000" dirty="0"/>
              <a:t>Object/motion tracking: which points are good to track?</a:t>
            </a:r>
          </a:p>
          <a:p>
            <a:pPr marL="800100" lvl="1" indent="-342900">
              <a:lnSpc>
                <a:spcPct val="150000"/>
              </a:lnSpc>
              <a:buFont typeface="Arial" panose="020B0604020202020204" pitchFamily="34" charset="0"/>
              <a:buChar char="•"/>
            </a:pPr>
            <a:r>
              <a:rPr lang="en-US" sz="2000" dirty="0"/>
              <a:t>Object recognition: find patches likely to tell us something about object category</a:t>
            </a:r>
          </a:p>
          <a:p>
            <a:pPr marL="800100" lvl="1" indent="-342900">
              <a:lnSpc>
                <a:spcPct val="150000"/>
              </a:lnSpc>
              <a:buFont typeface="Arial" panose="020B0604020202020204" pitchFamily="34" charset="0"/>
              <a:buChar char="•"/>
            </a:pPr>
            <a:r>
              <a:rPr lang="en-US" sz="2000" dirty="0"/>
              <a:t>3D scene reconstruction: find correspondences across different views</a:t>
            </a:r>
          </a:p>
          <a:p>
            <a:pPr marL="342900" indent="-342900">
              <a:lnSpc>
                <a:spcPct val="150000"/>
              </a:lnSpc>
              <a:buFont typeface="Arial" panose="020B0604020202020204" pitchFamily="34" charset="0"/>
              <a:buChar char="•"/>
            </a:pPr>
            <a:endParaRPr lang="en-US" sz="2000" dirty="0" smtClean="0"/>
          </a:p>
        </p:txBody>
      </p:sp>
    </p:spTree>
    <p:extLst>
      <p:ext uri="{BB962C8B-B14F-4D97-AF65-F5344CB8AC3E}">
        <p14:creationId xmlns:p14="http://schemas.microsoft.com/office/powerpoint/2010/main" val="3374899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5859</TotalTime>
  <Words>1097</Words>
  <Application>Microsoft Office PowerPoint</Application>
  <PresentationFormat>Widescreen</PresentationFormat>
  <Paragraphs>187</Paragraphs>
  <Slides>47</Slides>
  <Notes>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1" baseType="lpstr">
      <vt:lpstr>AvantGarde Bk BT</vt:lpstr>
      <vt:lpstr>Arial</vt:lpstr>
      <vt:lpstr>Calibri</vt:lpstr>
      <vt:lpstr>Cambria Math</vt:lpstr>
      <vt:lpstr>Georgia</vt:lpstr>
      <vt:lpstr>Impact</vt:lpstr>
      <vt:lpstr>Symbol</vt:lpstr>
      <vt:lpstr>Tahoma</vt:lpstr>
      <vt:lpstr>Times New Roman</vt:lpstr>
      <vt:lpstr>Wingdings</vt:lpstr>
      <vt:lpstr>Uwaterloo_Theme</vt:lpstr>
      <vt:lpstr>Uwaterloo</vt:lpstr>
      <vt:lpstr>Equation</vt:lpstr>
      <vt:lpstr>Microsoft Equation 3.0</vt:lpstr>
      <vt:lpstr>Feature Detection and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283</cp:revision>
  <dcterms:created xsi:type="dcterms:W3CDTF">2018-10-10T19:11:49Z</dcterms:created>
  <dcterms:modified xsi:type="dcterms:W3CDTF">2020-02-19T17:34:36Z</dcterms:modified>
</cp:coreProperties>
</file>